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66" r:id="rId3"/>
    <p:sldId id="334" r:id="rId4"/>
    <p:sldId id="338" r:id="rId5"/>
    <p:sldId id="354" r:id="rId6"/>
    <p:sldId id="473" r:id="rId7"/>
    <p:sldId id="471" r:id="rId8"/>
    <p:sldId id="347" r:id="rId9"/>
    <p:sldId id="353" r:id="rId10"/>
    <p:sldId id="351" r:id="rId11"/>
    <p:sldId id="469" r:id="rId12"/>
    <p:sldId id="348" r:id="rId13"/>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7EC234"/>
    <a:srgbClr val="F7B635"/>
    <a:srgbClr val="1FAECD"/>
    <a:srgbClr val="DEF5FA"/>
    <a:srgbClr val="B5E9F4"/>
    <a:srgbClr val="78D6EA"/>
    <a:srgbClr val="FF4F4F"/>
    <a:srgbClr val="10B79B"/>
    <a:srgbClr val="7EC238"/>
    <a:srgbClr val="F658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99" autoAdjust="0"/>
    <p:restoredTop sz="84638" autoAdjust="0"/>
  </p:normalViewPr>
  <p:slideViewPr>
    <p:cSldViewPr>
      <p:cViewPr>
        <p:scale>
          <a:sx n="112" d="100"/>
          <a:sy n="112" d="100"/>
        </p:scale>
        <p:origin x="-1768" y="-4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29582B-23BD-694F-8A09-30BE02E5E120}" type="datetimeFigureOut">
              <a:rPr lang="en-US" smtClean="0"/>
              <a:t>19-06-17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CC9031E-E1F6-7645-BF61-6CBFA7DD498B}" type="slidenum">
              <a:rPr lang="en-US" smtClean="0"/>
              <a:t>‹#›</a:t>
            </a:fld>
            <a:endParaRPr lang="en-US"/>
          </a:p>
        </p:txBody>
      </p:sp>
    </p:spTree>
    <p:extLst>
      <p:ext uri="{BB962C8B-B14F-4D97-AF65-F5344CB8AC3E}">
        <p14:creationId xmlns:p14="http://schemas.microsoft.com/office/powerpoint/2010/main" val="3985885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A3E1D-D3C1-3B46-9026-C81283E1B2C6}" type="datetimeFigureOut">
              <a:rPr lang="en-US" smtClean="0"/>
              <a:t>19-06-17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9ACB9-F4CE-0C4A-AB70-15BF97DCA9DA}" type="slidenum">
              <a:rPr lang="en-US" smtClean="0"/>
              <a:t>‹#›</a:t>
            </a:fld>
            <a:endParaRPr lang="en-US"/>
          </a:p>
        </p:txBody>
      </p:sp>
    </p:spTree>
    <p:extLst>
      <p:ext uri="{BB962C8B-B14F-4D97-AF65-F5344CB8AC3E}">
        <p14:creationId xmlns:p14="http://schemas.microsoft.com/office/powerpoint/2010/main" val="1303467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9ACB9-F4CE-0C4A-AB70-15BF97DCA9DA}" type="slidenum">
              <a:rPr lang="en-US" smtClean="0"/>
              <a:t>1</a:t>
            </a:fld>
            <a:endParaRPr lang="en-US"/>
          </a:p>
        </p:txBody>
      </p:sp>
    </p:spTree>
    <p:extLst>
      <p:ext uri="{BB962C8B-B14F-4D97-AF65-F5344CB8AC3E}">
        <p14:creationId xmlns:p14="http://schemas.microsoft.com/office/powerpoint/2010/main" val="1695982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9ACB9-F4CE-0C4A-AB70-15BF97DCA9DA}" type="slidenum">
              <a:rPr lang="en-US" smtClean="0"/>
              <a:t>10</a:t>
            </a:fld>
            <a:endParaRPr lang="en-US"/>
          </a:p>
        </p:txBody>
      </p:sp>
    </p:spTree>
    <p:extLst>
      <p:ext uri="{BB962C8B-B14F-4D97-AF65-F5344CB8AC3E}">
        <p14:creationId xmlns:p14="http://schemas.microsoft.com/office/powerpoint/2010/main" val="1679995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19ACB9-F4CE-0C4A-AB70-15BF97DCA9DA}" type="slidenum">
              <a:rPr lang="en-US" smtClean="0"/>
              <a:t>11</a:t>
            </a:fld>
            <a:endParaRPr lang="en-US"/>
          </a:p>
        </p:txBody>
      </p:sp>
    </p:spTree>
    <p:extLst>
      <p:ext uri="{BB962C8B-B14F-4D97-AF65-F5344CB8AC3E}">
        <p14:creationId xmlns:p14="http://schemas.microsoft.com/office/powerpoint/2010/main" val="108379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7E19ACB9-F4CE-0C4A-AB70-15BF97DCA9DA}" type="slidenum">
              <a:rPr lang="en-US" smtClean="0"/>
              <a:t>12</a:t>
            </a:fld>
            <a:endParaRPr lang="en-US"/>
          </a:p>
        </p:txBody>
      </p:sp>
    </p:spTree>
    <p:extLst>
      <p:ext uri="{BB962C8B-B14F-4D97-AF65-F5344CB8AC3E}">
        <p14:creationId xmlns:p14="http://schemas.microsoft.com/office/powerpoint/2010/main" val="3432980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On a typical day those living “smart” lifestyles wake up with the help of an artificially intelligent virtual assistant running on an internet-connected speaker device. It plays their preferred songs from a music streaming service, and the smart lightbulbs in the rooms of their choosing are turned on automatically. Coffee is ready by the time they get to the kitchen, thanks to a Wi-Fi enabled smart coffee maker; The virtual assistant audibly delivers the weather forecast and reads the highlights of the day or provides any other information of the user’s choosing. A person’s car will open when approached by the owner it and will unlock the door with a simple touch by the authorized driver. Voice commands can launch real time traffic information and project the directions onto a “heads-up-display” on the windshield when the destination is announced by the driver. At work applications like GoToMeeting, Skype, WhatsApp, and Viber have become the norm for real time communication with clients, and emails are reserved for undertakings that are less urgent. During lunch people browse social media sites to connect with friends, family, colleagues, and clients. On the commute back home, dinner can be ordered using a phone app and food can be delivered from most restaurants soon after one is back in his or her home. After dinner, household necessities can be ordered from one’s phone using shopping apps, while some items may have been automatically re-ordered due to smart sensors in fridges and other internet-of-things devices. TV shows are watched on demand from various video streaming services, and magazines and newspapers are read on tablets or e-ink devices. The day ends when a smart watch informs the wearer it is time to sleep; as one heads to the bedroom the lights and TVs are turned off automatically by giving a simple audio cue to the virtual assistant. </a:t>
            </a:r>
          </a:p>
          <a:p>
            <a:endParaRPr lang="en-US" dirty="0"/>
          </a:p>
        </p:txBody>
      </p:sp>
      <p:sp>
        <p:nvSpPr>
          <p:cNvPr id="4" name="Slide Number Placeholder 3"/>
          <p:cNvSpPr>
            <a:spLocks noGrp="1"/>
          </p:cNvSpPr>
          <p:nvPr>
            <p:ph type="sldNum" sz="quarter" idx="5"/>
          </p:nvPr>
        </p:nvSpPr>
        <p:spPr/>
        <p:txBody>
          <a:bodyPr/>
          <a:lstStyle/>
          <a:p>
            <a:fld id="{7E19ACB9-F4CE-0C4A-AB70-15BF97DCA9DA}" type="slidenum">
              <a:rPr lang="en-US" smtClean="0"/>
              <a:t>2</a:t>
            </a:fld>
            <a:endParaRPr lang="en-US"/>
          </a:p>
        </p:txBody>
      </p:sp>
    </p:spTree>
    <p:extLst>
      <p:ext uri="{BB962C8B-B14F-4D97-AF65-F5344CB8AC3E}">
        <p14:creationId xmlns:p14="http://schemas.microsoft.com/office/powerpoint/2010/main" val="326839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With the emergence of intelligent technologies, smart-city initiatives have been growing around the world. Modern ICT shows promise in increasing the quality of urban life, boosting productivity of public services, and reducing waste. Government, academia, and industry have been working together to leverage modern ICT and improve the well-being of their citizens. </a:t>
            </a:r>
            <a:r>
              <a:rPr lang="en-CA" sz="1200" kern="1200" dirty="0" err="1">
                <a:solidFill>
                  <a:schemeClr val="tx1"/>
                </a:solidFill>
                <a:effectLst/>
                <a:latin typeface="+mn-lt"/>
                <a:ea typeface="+mn-ea"/>
                <a:cs typeface="+mn-cs"/>
              </a:rPr>
              <a:t>Ménard</a:t>
            </a:r>
            <a:r>
              <a:rPr lang="en-CA" sz="1200" kern="1200" dirty="0">
                <a:solidFill>
                  <a:schemeClr val="tx1"/>
                </a:solidFill>
                <a:effectLst/>
                <a:latin typeface="+mn-lt"/>
                <a:ea typeface="+mn-ea"/>
                <a:cs typeface="+mn-cs"/>
              </a:rPr>
              <a:t> (2017) found that “If policy makers and businesses get it right, linking the physical and digital worlds could generate up to $11.1 trillion a year in economic value by 2025.” In recent years, the European Union’s (EU) target to reduce 80% of carbon emission by 2050 as well as </a:t>
            </a:r>
            <a:r>
              <a:rPr lang="en-CA" sz="1200" i="1" kern="1200" dirty="0">
                <a:solidFill>
                  <a:schemeClr val="tx1"/>
                </a:solidFill>
                <a:effectLst/>
                <a:latin typeface="+mn-lt"/>
                <a:ea typeface="+mn-ea"/>
                <a:cs typeface="+mn-cs"/>
              </a:rPr>
              <a:t>EU’s Smart Cities and Communities Initiative</a:t>
            </a:r>
            <a:r>
              <a:rPr lang="en-CA" sz="1200" kern="1200" dirty="0">
                <a:solidFill>
                  <a:schemeClr val="tx1"/>
                </a:solidFill>
                <a:effectLst/>
                <a:latin typeface="+mn-lt"/>
                <a:ea typeface="+mn-ea"/>
                <a:cs typeface="+mn-cs"/>
              </a:rPr>
              <a:t> have inspired many European cities to develop innovative smart-city projects (Snow, </a:t>
            </a:r>
            <a:r>
              <a:rPr lang="en-CA" sz="1200" kern="1200" dirty="0" err="1">
                <a:solidFill>
                  <a:schemeClr val="tx1"/>
                </a:solidFill>
                <a:effectLst/>
                <a:latin typeface="+mn-lt"/>
                <a:ea typeface="+mn-ea"/>
                <a:cs typeface="+mn-cs"/>
              </a:rPr>
              <a:t>Hakonsson</a:t>
            </a:r>
            <a:r>
              <a:rPr lang="en-CA" sz="1200" kern="1200" dirty="0">
                <a:solidFill>
                  <a:schemeClr val="tx1"/>
                </a:solidFill>
                <a:effectLst/>
                <a:latin typeface="+mn-lt"/>
                <a:ea typeface="+mn-ea"/>
                <a:cs typeface="+mn-cs"/>
              </a:rPr>
              <a:t>, &amp; </a:t>
            </a:r>
            <a:r>
              <a:rPr lang="en-CA" sz="1200" kern="1200" dirty="0" err="1">
                <a:solidFill>
                  <a:schemeClr val="tx1"/>
                </a:solidFill>
                <a:effectLst/>
                <a:latin typeface="+mn-lt"/>
                <a:ea typeface="+mn-ea"/>
                <a:cs typeface="+mn-cs"/>
              </a:rPr>
              <a:t>Obel</a:t>
            </a:r>
            <a:r>
              <a:rPr lang="en-CA" sz="1200" kern="1200" dirty="0">
                <a:solidFill>
                  <a:schemeClr val="tx1"/>
                </a:solidFill>
                <a:effectLst/>
                <a:latin typeface="+mn-lt"/>
                <a:ea typeface="+mn-ea"/>
                <a:cs typeface="+mn-cs"/>
              </a:rPr>
              <a:t>, 2016). Navigant Research’s Smart City Tracker (monitors 221 city projects around the world) expects “73 million connected street lights to be deployed globally by 2026” (Navigant Research, 2018). The nature of businesses within smart and shareable cities will certainly be different, but several of the strategic frameworks used for analysis and decision-making currently in use will still be applicable. One such framework is that of the Four Pillars of Productivity (4POP), which will be used to discuss how business should position themselves and operate in the new environment.</a:t>
            </a:r>
          </a:p>
          <a:p>
            <a:endParaRPr lang="en-US" dirty="0"/>
          </a:p>
        </p:txBody>
      </p:sp>
      <p:sp>
        <p:nvSpPr>
          <p:cNvPr id="4" name="Slide Number Placeholder 3"/>
          <p:cNvSpPr>
            <a:spLocks noGrp="1"/>
          </p:cNvSpPr>
          <p:nvPr>
            <p:ph type="sldNum" sz="quarter" idx="10"/>
          </p:nvPr>
        </p:nvSpPr>
        <p:spPr/>
        <p:txBody>
          <a:bodyPr/>
          <a:lstStyle/>
          <a:p>
            <a:fld id="{7E19ACB9-F4CE-0C4A-AB70-15BF97DCA9DA}" type="slidenum">
              <a:rPr lang="en-US" smtClean="0"/>
              <a:t>3</a:t>
            </a:fld>
            <a:endParaRPr lang="en-US"/>
          </a:p>
        </p:txBody>
      </p:sp>
    </p:spTree>
    <p:extLst>
      <p:ext uri="{BB962C8B-B14F-4D97-AF65-F5344CB8AC3E}">
        <p14:creationId xmlns:p14="http://schemas.microsoft.com/office/powerpoint/2010/main" val="1832965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4PoP is a systematic framework developed to assist SMEs in aligning core business pillars allowing for rapid and sustainable productivity gains. The framework Four Pillars of Productivity (4PoP) includes: strategy, operations, technology, and innovation that stand upon a base of a supportive organizational culture. While most firms already have plans in place for strategy, operations, technology, innovation, and organizational culture, they are not always aligned in a manner that is conducive to productivity gains and overall business competitiveness (Chowdhury, 2016).</a:t>
            </a:r>
          </a:p>
          <a:p>
            <a:endParaRPr lang="en-US" dirty="0"/>
          </a:p>
        </p:txBody>
      </p:sp>
      <p:sp>
        <p:nvSpPr>
          <p:cNvPr id="4" name="Slide Number Placeholder 3"/>
          <p:cNvSpPr>
            <a:spLocks noGrp="1"/>
          </p:cNvSpPr>
          <p:nvPr>
            <p:ph type="sldNum" sz="quarter" idx="5"/>
          </p:nvPr>
        </p:nvSpPr>
        <p:spPr/>
        <p:txBody>
          <a:bodyPr/>
          <a:lstStyle/>
          <a:p>
            <a:fld id="{7E19ACB9-F4CE-0C4A-AB70-15BF97DCA9DA}" type="slidenum">
              <a:rPr lang="en-US" smtClean="0"/>
              <a:t>4</a:t>
            </a:fld>
            <a:endParaRPr lang="en-US"/>
          </a:p>
        </p:txBody>
      </p:sp>
    </p:spTree>
    <p:extLst>
      <p:ext uri="{BB962C8B-B14F-4D97-AF65-F5344CB8AC3E}">
        <p14:creationId xmlns:p14="http://schemas.microsoft.com/office/powerpoint/2010/main" val="2427561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Smart cities are not just about ICT; human and institutional factors play a big role in shaping the future. Lea (2017) indicated that “a smart city is not just a city that leverages new technologies but is a complex ecosystem made up of many stakeholders including citizens, city authorities, local companies and industry and community groups.” Rapid development of digital technologies needs to be leveraged to create, capture, and deliver values for the entire ecosystem. The technology, human, and institutional facets of smart ecosystems need to be aligned to improve quality of life, solve critical problems, and offer value to everyone (not just the rich, certain industries, or groups of companies).</a:t>
            </a:r>
          </a:p>
          <a:p>
            <a:endParaRPr lang="en-US" dirty="0"/>
          </a:p>
        </p:txBody>
      </p:sp>
      <p:sp>
        <p:nvSpPr>
          <p:cNvPr id="4" name="Slide Number Placeholder 3"/>
          <p:cNvSpPr>
            <a:spLocks noGrp="1"/>
          </p:cNvSpPr>
          <p:nvPr>
            <p:ph type="sldNum" sz="quarter" idx="10"/>
          </p:nvPr>
        </p:nvSpPr>
        <p:spPr/>
        <p:txBody>
          <a:bodyPr/>
          <a:lstStyle/>
          <a:p>
            <a:fld id="{7E19ACB9-F4CE-0C4A-AB70-15BF97DCA9DA}" type="slidenum">
              <a:rPr lang="en-US" smtClean="0"/>
              <a:t>5</a:t>
            </a:fld>
            <a:endParaRPr lang="en-US"/>
          </a:p>
        </p:txBody>
      </p:sp>
    </p:spTree>
    <p:extLst>
      <p:ext uri="{BB962C8B-B14F-4D97-AF65-F5344CB8AC3E}">
        <p14:creationId xmlns:p14="http://schemas.microsoft.com/office/powerpoint/2010/main" val="558619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Automation will be vital to the operations of a smart city. An important motivation for creating a smart city is to minimize the time people spend doing things which they do not enjoy. Most repetitive tasks fall into this category. For example, there are entire professions that are almost exclusively dedicated to monitoring areas. A security guard could spend 90% or more of their time checking various monitors for suspicious activity. Aside from the fact that people are not well equipped for such tasks to begin with, these jobs tend to be at night, which makes it even more likely even a hard-working and well-intentioned guard could make an error. A smart city with cameras can delegate this monitoring responsibility to artificial intelligence, which is extremely reliable at simple tasks such as monitoring if any activity is taking place in a room or area it should not be. </a:t>
            </a:r>
            <a:endParaRPr lang="en-US" dirty="0"/>
          </a:p>
        </p:txBody>
      </p:sp>
      <p:sp>
        <p:nvSpPr>
          <p:cNvPr id="4" name="Slide Number Placeholder 3"/>
          <p:cNvSpPr>
            <a:spLocks noGrp="1"/>
          </p:cNvSpPr>
          <p:nvPr>
            <p:ph type="sldNum" sz="quarter" idx="5"/>
          </p:nvPr>
        </p:nvSpPr>
        <p:spPr/>
        <p:txBody>
          <a:bodyPr/>
          <a:lstStyle/>
          <a:p>
            <a:fld id="{7E19ACB9-F4CE-0C4A-AB70-15BF97DCA9DA}" type="slidenum">
              <a:rPr lang="en-US" smtClean="0"/>
              <a:t>6</a:t>
            </a:fld>
            <a:endParaRPr lang="en-US"/>
          </a:p>
        </p:txBody>
      </p:sp>
    </p:spTree>
    <p:extLst>
      <p:ext uri="{BB962C8B-B14F-4D97-AF65-F5344CB8AC3E}">
        <p14:creationId xmlns:p14="http://schemas.microsoft.com/office/powerpoint/2010/main" val="436789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9ACB9-F4CE-0C4A-AB70-15BF97DCA9DA}" type="slidenum">
              <a:rPr lang="en-US" smtClean="0"/>
              <a:t>7</a:t>
            </a:fld>
            <a:endParaRPr lang="en-US"/>
          </a:p>
        </p:txBody>
      </p:sp>
    </p:spTree>
    <p:extLst>
      <p:ext uri="{BB962C8B-B14F-4D97-AF65-F5344CB8AC3E}">
        <p14:creationId xmlns:p14="http://schemas.microsoft.com/office/powerpoint/2010/main" val="3494903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Energy and Infrastructure are necessary building blocks for the formation of a smart city. The consequences of a power outage in a smart city are much greater than in a traditional city, which will be discussed more in detail further on in the text. As such, a system that minimizes power outages is necessary. The use of renewable energy of course has myriad benefits, but in a smart city it can serve as a safety redundancy. The use of smart and microgrids, which are essentially smaller incarnations of a bulk power grid that are designed for a specific local purpose. They can, and usually do, link up to the larger power grid and will sell electricity to the larger grid when excess energy is generated and they will buy when there is an energy deficit.</a:t>
            </a:r>
          </a:p>
          <a:p>
            <a:endParaRPr lang="en-US" dirty="0"/>
          </a:p>
        </p:txBody>
      </p:sp>
      <p:sp>
        <p:nvSpPr>
          <p:cNvPr id="4" name="Slide Number Placeholder 3"/>
          <p:cNvSpPr>
            <a:spLocks noGrp="1"/>
          </p:cNvSpPr>
          <p:nvPr>
            <p:ph type="sldNum" sz="quarter" idx="10"/>
          </p:nvPr>
        </p:nvSpPr>
        <p:spPr/>
        <p:txBody>
          <a:bodyPr/>
          <a:lstStyle/>
          <a:p>
            <a:fld id="{7E19ACB9-F4CE-0C4A-AB70-15BF97DCA9DA}" type="slidenum">
              <a:rPr lang="en-US" smtClean="0"/>
              <a:t>8</a:t>
            </a:fld>
            <a:endParaRPr lang="en-US"/>
          </a:p>
        </p:txBody>
      </p:sp>
    </p:spTree>
    <p:extLst>
      <p:ext uri="{BB962C8B-B14F-4D97-AF65-F5344CB8AC3E}">
        <p14:creationId xmlns:p14="http://schemas.microsoft.com/office/powerpoint/2010/main" val="2122086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Cities are now growing exponentially, which means there are more people, more cars, more pedestrians, and there is more demand for public services. However, people, cars, and cities are not currently talking to each other or sharing data on a meaningful scale. Microsoft recently announced new features for their Azure public cloud to support the location based geographical data needed to support smart cities, infrastructure, and IoT systems. Such a move towards building the integrated ecosystem would help to connect cities and infrastructure with road-utilising vehicles and the road-traffic infrastructure. Autonomous and connected cars would interact with the roads, traffic lights, and street signs. This would result in improved commute times, improved monitoring of pedestrians and vehicles to avoid accidents, and make the city both safer and more sustainable (Ravi, 2017). A recent </a:t>
            </a:r>
            <a:r>
              <a:rPr lang="en-CA" sz="1200" kern="1200" dirty="0" err="1">
                <a:solidFill>
                  <a:schemeClr val="tx1"/>
                </a:solidFill>
                <a:effectLst/>
                <a:latin typeface="+mn-lt"/>
                <a:ea typeface="+mn-ea"/>
                <a:cs typeface="+mn-cs"/>
              </a:rPr>
              <a:t>Mckinsey</a:t>
            </a:r>
            <a:r>
              <a:rPr lang="en-CA" sz="1200" kern="1200" dirty="0">
                <a:solidFill>
                  <a:schemeClr val="tx1"/>
                </a:solidFill>
                <a:effectLst/>
                <a:latin typeface="+mn-lt"/>
                <a:ea typeface="+mn-ea"/>
                <a:cs typeface="+mn-cs"/>
              </a:rPr>
              <a:t> analysis indicated that “the municipal setting is likely to be the second-largest beneficiary of IoT improvements with potential impact as great as $1.7 trillion by 2025” (</a:t>
            </a:r>
            <a:r>
              <a:rPr lang="en-CA" sz="1200" kern="1200" dirty="0" err="1">
                <a:solidFill>
                  <a:schemeClr val="tx1"/>
                </a:solidFill>
                <a:effectLst/>
                <a:latin typeface="+mn-lt"/>
                <a:ea typeface="+mn-ea"/>
                <a:cs typeface="+mn-cs"/>
              </a:rPr>
              <a:t>Ménard</a:t>
            </a:r>
            <a:r>
              <a:rPr lang="en-CA" sz="1200" kern="1200" dirty="0">
                <a:solidFill>
                  <a:schemeClr val="tx1"/>
                </a:solidFill>
                <a:effectLst/>
                <a:latin typeface="+mn-lt"/>
                <a:ea typeface="+mn-ea"/>
                <a:cs typeface="+mn-cs"/>
              </a:rPr>
              <a:t>, 2017).</a:t>
            </a:r>
          </a:p>
          <a:p>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7E19ACB9-F4CE-0C4A-AB70-15BF97DCA9DA}" type="slidenum">
              <a:rPr lang="en-US" smtClean="0"/>
              <a:t>9</a:t>
            </a:fld>
            <a:endParaRPr lang="en-US"/>
          </a:p>
        </p:txBody>
      </p:sp>
    </p:spTree>
    <p:extLst>
      <p:ext uri="{BB962C8B-B14F-4D97-AF65-F5344CB8AC3E}">
        <p14:creationId xmlns:p14="http://schemas.microsoft.com/office/powerpoint/2010/main" val="336750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0A2DD9-64DD-4B0B-B1D1-B326C2FB8D81}" type="datetimeFigureOut">
              <a:rPr lang="en-US" smtClean="0"/>
              <a:t>19-06-17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6308E1-9C8F-4527-8284-B98443AFB4D4}" type="slidenum">
              <a:rPr lang="en-US" smtClean="0"/>
              <a:t>‹#›</a:t>
            </a:fld>
            <a:endParaRPr lang="en-US" dirty="0"/>
          </a:p>
        </p:txBody>
      </p:sp>
    </p:spTree>
    <p:extLst>
      <p:ext uri="{BB962C8B-B14F-4D97-AF65-F5344CB8AC3E}">
        <p14:creationId xmlns:p14="http://schemas.microsoft.com/office/powerpoint/2010/main" val="3611225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A2DD9-64DD-4B0B-B1D1-B326C2FB8D81}" type="datetimeFigureOut">
              <a:rPr lang="en-US" smtClean="0"/>
              <a:t>19-06-17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6308E1-9C8F-4527-8284-B98443AFB4D4}" type="slidenum">
              <a:rPr lang="en-US" smtClean="0"/>
              <a:t>‹#›</a:t>
            </a:fld>
            <a:endParaRPr lang="en-US" dirty="0"/>
          </a:p>
        </p:txBody>
      </p:sp>
    </p:spTree>
    <p:extLst>
      <p:ext uri="{BB962C8B-B14F-4D97-AF65-F5344CB8AC3E}">
        <p14:creationId xmlns:p14="http://schemas.microsoft.com/office/powerpoint/2010/main" val="799567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A2DD9-64DD-4B0B-B1D1-B326C2FB8D81}" type="datetimeFigureOut">
              <a:rPr lang="en-US" smtClean="0"/>
              <a:t>19-06-17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6308E1-9C8F-4527-8284-B98443AFB4D4}" type="slidenum">
              <a:rPr lang="en-US" smtClean="0"/>
              <a:t>‹#›</a:t>
            </a:fld>
            <a:endParaRPr lang="en-US" dirty="0"/>
          </a:p>
        </p:txBody>
      </p:sp>
    </p:spTree>
    <p:extLst>
      <p:ext uri="{BB962C8B-B14F-4D97-AF65-F5344CB8AC3E}">
        <p14:creationId xmlns:p14="http://schemas.microsoft.com/office/powerpoint/2010/main" val="2367419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1" y="857000"/>
            <a:ext cx="4268005" cy="895349"/>
          </a:xfrm>
        </p:spPr>
        <p:txBody>
          <a:bodyPr>
            <a:normAutofit/>
          </a:bodyPr>
          <a:lstStyle>
            <a:lvl1pPr>
              <a:defRPr sz="3200"/>
            </a:lvl1pPr>
          </a:lstStyle>
          <a:p>
            <a:r>
              <a:rPr lang="en-US" dirty="0"/>
              <a:t>Click to edit Master title style</a:t>
            </a:r>
          </a:p>
        </p:txBody>
      </p:sp>
      <p:sp>
        <p:nvSpPr>
          <p:cNvPr id="3" name="Date Placeholder 2"/>
          <p:cNvSpPr>
            <a:spLocks noGrp="1"/>
          </p:cNvSpPr>
          <p:nvPr userDrawn="1">
            <p:ph type="dt" sz="half" idx="10"/>
          </p:nvPr>
        </p:nvSpPr>
        <p:spPr>
          <a:xfrm>
            <a:off x="628650" y="6356351"/>
            <a:ext cx="2057400" cy="365125"/>
          </a:xfrm>
          <a:prstGeom prst="rect">
            <a:avLst/>
          </a:prstGeom>
        </p:spPr>
        <p:txBody>
          <a:bodyPr/>
          <a:lstStyle/>
          <a:p>
            <a:fld id="{5C350A46-3F17-4217-B0B4-E226EFF93357}" type="datetime1">
              <a:rPr lang="id-ID" smtClean="0"/>
              <a:t>19-06-17</a:t>
            </a:fld>
            <a:endParaRPr lang="id-ID"/>
          </a:p>
        </p:txBody>
      </p:sp>
      <p:sp>
        <p:nvSpPr>
          <p:cNvPr id="4" name="Footer Placeholder 3"/>
          <p:cNvSpPr>
            <a:spLocks noGrp="1"/>
          </p:cNvSpPr>
          <p:nvPr userDrawn="1">
            <p:ph type="ftr" sz="quarter" idx="11"/>
          </p:nvPr>
        </p:nvSpPr>
        <p:spPr>
          <a:xfrm>
            <a:off x="3028950" y="6356351"/>
            <a:ext cx="3086100" cy="365125"/>
          </a:xfrm>
          <a:prstGeom prst="rect">
            <a:avLst/>
          </a:prstGeom>
        </p:spPr>
        <p:txBody>
          <a:bodyPr/>
          <a:lstStyle/>
          <a:p>
            <a:endParaRPr lang="id-ID"/>
          </a:p>
        </p:txBody>
      </p:sp>
      <p:grpSp>
        <p:nvGrpSpPr>
          <p:cNvPr id="13" name="Group 12"/>
          <p:cNvGrpSpPr/>
          <p:nvPr userDrawn="1"/>
        </p:nvGrpSpPr>
        <p:grpSpPr>
          <a:xfrm>
            <a:off x="238125" y="613706"/>
            <a:ext cx="248049" cy="398189"/>
            <a:chOff x="7767638" y="2651126"/>
            <a:chExt cx="560388" cy="674686"/>
          </a:xfrm>
        </p:grpSpPr>
        <p:sp>
          <p:nvSpPr>
            <p:cNvPr id="14"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5"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
        <p:nvSpPr>
          <p:cNvPr id="17" name="Picture Placeholder 16"/>
          <p:cNvSpPr>
            <a:spLocks noGrp="1"/>
          </p:cNvSpPr>
          <p:nvPr>
            <p:ph type="pic" sz="quarter" idx="12"/>
          </p:nvPr>
        </p:nvSpPr>
        <p:spPr>
          <a:xfrm>
            <a:off x="-1" y="0"/>
            <a:ext cx="4366261" cy="6858000"/>
          </a:xfrm>
          <a:custGeom>
            <a:avLst/>
            <a:gdLst>
              <a:gd name="connsiteX0" fmla="*/ 0 w 4498816"/>
              <a:gd name="connsiteY0" fmla="*/ 0 h 5143500"/>
              <a:gd name="connsiteX1" fmla="*/ 4041934 w 4498816"/>
              <a:gd name="connsiteY1" fmla="*/ 0 h 5143500"/>
              <a:gd name="connsiteX2" fmla="*/ 4098925 w 4498816"/>
              <a:gd name="connsiteY2" fmla="*/ 0 h 5143500"/>
              <a:gd name="connsiteX3" fmla="*/ 4270375 w 4498816"/>
              <a:gd name="connsiteY3" fmla="*/ 0 h 5143500"/>
              <a:gd name="connsiteX4" fmla="*/ 4498816 w 4498816"/>
              <a:gd name="connsiteY4" fmla="*/ 2571750 h 5143500"/>
              <a:gd name="connsiteX5" fmla="*/ 4270375 w 4498816"/>
              <a:gd name="connsiteY5" fmla="*/ 5143500 h 5143500"/>
              <a:gd name="connsiteX6" fmla="*/ 4098925 w 4498816"/>
              <a:gd name="connsiteY6" fmla="*/ 5143500 h 5143500"/>
              <a:gd name="connsiteX7" fmla="*/ 4041934 w 4498816"/>
              <a:gd name="connsiteY7" fmla="*/ 5143500 h 5143500"/>
              <a:gd name="connsiteX8" fmla="*/ 0 w 4498816"/>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8816" h="5143500">
                <a:moveTo>
                  <a:pt x="0" y="0"/>
                </a:moveTo>
                <a:lnTo>
                  <a:pt x="4041934" y="0"/>
                </a:lnTo>
                <a:lnTo>
                  <a:pt x="4098925" y="0"/>
                </a:lnTo>
                <a:lnTo>
                  <a:pt x="4270375" y="0"/>
                </a:lnTo>
                <a:lnTo>
                  <a:pt x="4498816" y="2571750"/>
                </a:lnTo>
                <a:lnTo>
                  <a:pt x="4270375" y="5143500"/>
                </a:lnTo>
                <a:lnTo>
                  <a:pt x="4098925" y="5143500"/>
                </a:lnTo>
                <a:lnTo>
                  <a:pt x="4041934" y="5143500"/>
                </a:lnTo>
                <a:lnTo>
                  <a:pt x="0" y="5143500"/>
                </a:lnTo>
                <a:close/>
              </a:path>
            </a:pathLst>
          </a:custGeom>
        </p:spPr>
        <p:txBody>
          <a:bodyPr wrap="square">
            <a:noAutofit/>
          </a:bodyPr>
          <a:lstStyle/>
          <a:p>
            <a:endParaRPr lang="id-ID"/>
          </a:p>
        </p:txBody>
      </p:sp>
    </p:spTree>
    <p:extLst>
      <p:ext uri="{BB962C8B-B14F-4D97-AF65-F5344CB8AC3E}">
        <p14:creationId xmlns:p14="http://schemas.microsoft.com/office/powerpoint/2010/main" val="296436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A2DD9-64DD-4B0B-B1D1-B326C2FB8D81}" type="datetimeFigureOut">
              <a:rPr lang="en-US" smtClean="0"/>
              <a:t>19-06-17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6308E1-9C8F-4527-8284-B98443AFB4D4}" type="slidenum">
              <a:rPr lang="en-US" smtClean="0"/>
              <a:t>‹#›</a:t>
            </a:fld>
            <a:endParaRPr lang="en-US" dirty="0"/>
          </a:p>
        </p:txBody>
      </p:sp>
    </p:spTree>
    <p:extLst>
      <p:ext uri="{BB962C8B-B14F-4D97-AF65-F5344CB8AC3E}">
        <p14:creationId xmlns:p14="http://schemas.microsoft.com/office/powerpoint/2010/main" val="410332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0A2DD9-64DD-4B0B-B1D1-B326C2FB8D81}" type="datetimeFigureOut">
              <a:rPr lang="en-US" smtClean="0"/>
              <a:t>19-06-17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6308E1-9C8F-4527-8284-B98443AFB4D4}" type="slidenum">
              <a:rPr lang="en-US" smtClean="0"/>
              <a:t>‹#›</a:t>
            </a:fld>
            <a:endParaRPr lang="en-US" dirty="0"/>
          </a:p>
        </p:txBody>
      </p:sp>
    </p:spTree>
    <p:extLst>
      <p:ext uri="{BB962C8B-B14F-4D97-AF65-F5344CB8AC3E}">
        <p14:creationId xmlns:p14="http://schemas.microsoft.com/office/powerpoint/2010/main" val="1081596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A2DD9-64DD-4B0B-B1D1-B326C2FB8D81}" type="datetimeFigureOut">
              <a:rPr lang="en-US" smtClean="0"/>
              <a:t>19-06-17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6308E1-9C8F-4527-8284-B98443AFB4D4}" type="slidenum">
              <a:rPr lang="en-US" smtClean="0"/>
              <a:t>‹#›</a:t>
            </a:fld>
            <a:endParaRPr lang="en-US" dirty="0"/>
          </a:p>
        </p:txBody>
      </p:sp>
    </p:spTree>
    <p:extLst>
      <p:ext uri="{BB962C8B-B14F-4D97-AF65-F5344CB8AC3E}">
        <p14:creationId xmlns:p14="http://schemas.microsoft.com/office/powerpoint/2010/main" val="1685063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A2DD9-64DD-4B0B-B1D1-B326C2FB8D81}" type="datetimeFigureOut">
              <a:rPr lang="en-US" smtClean="0"/>
              <a:t>19-06-17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6308E1-9C8F-4527-8284-B98443AFB4D4}" type="slidenum">
              <a:rPr lang="en-US" smtClean="0"/>
              <a:t>‹#›</a:t>
            </a:fld>
            <a:endParaRPr lang="en-US" dirty="0"/>
          </a:p>
        </p:txBody>
      </p:sp>
    </p:spTree>
    <p:extLst>
      <p:ext uri="{BB962C8B-B14F-4D97-AF65-F5344CB8AC3E}">
        <p14:creationId xmlns:p14="http://schemas.microsoft.com/office/powerpoint/2010/main" val="37328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A2DD9-64DD-4B0B-B1D1-B326C2FB8D81}" type="datetimeFigureOut">
              <a:rPr lang="en-US" smtClean="0"/>
              <a:t>19-06-17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6308E1-9C8F-4527-8284-B98443AFB4D4}" type="slidenum">
              <a:rPr lang="en-US" smtClean="0"/>
              <a:t>‹#›</a:t>
            </a:fld>
            <a:endParaRPr lang="en-US" dirty="0"/>
          </a:p>
        </p:txBody>
      </p:sp>
    </p:spTree>
    <p:extLst>
      <p:ext uri="{BB962C8B-B14F-4D97-AF65-F5344CB8AC3E}">
        <p14:creationId xmlns:p14="http://schemas.microsoft.com/office/powerpoint/2010/main" val="189243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A2DD9-64DD-4B0B-B1D1-B326C2FB8D81}" type="datetimeFigureOut">
              <a:rPr lang="en-US" smtClean="0"/>
              <a:t>19-06-17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6308E1-9C8F-4527-8284-B98443AFB4D4}" type="slidenum">
              <a:rPr lang="en-US" smtClean="0"/>
              <a:t>‹#›</a:t>
            </a:fld>
            <a:endParaRPr lang="en-US" dirty="0"/>
          </a:p>
        </p:txBody>
      </p:sp>
    </p:spTree>
    <p:extLst>
      <p:ext uri="{BB962C8B-B14F-4D97-AF65-F5344CB8AC3E}">
        <p14:creationId xmlns:p14="http://schemas.microsoft.com/office/powerpoint/2010/main" val="4291349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0A2DD9-64DD-4B0B-B1D1-B326C2FB8D81}" type="datetimeFigureOut">
              <a:rPr lang="en-US" smtClean="0"/>
              <a:t>19-06-17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6308E1-9C8F-4527-8284-B98443AFB4D4}" type="slidenum">
              <a:rPr lang="en-US" smtClean="0"/>
              <a:t>‹#›</a:t>
            </a:fld>
            <a:endParaRPr lang="en-US" dirty="0"/>
          </a:p>
        </p:txBody>
      </p:sp>
    </p:spTree>
    <p:extLst>
      <p:ext uri="{BB962C8B-B14F-4D97-AF65-F5344CB8AC3E}">
        <p14:creationId xmlns:p14="http://schemas.microsoft.com/office/powerpoint/2010/main" val="494326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0A2DD9-64DD-4B0B-B1D1-B326C2FB8D81}" type="datetimeFigureOut">
              <a:rPr lang="en-US" smtClean="0"/>
              <a:t>19-06-17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6308E1-9C8F-4527-8284-B98443AFB4D4}" type="slidenum">
              <a:rPr lang="en-US" smtClean="0"/>
              <a:t>‹#›</a:t>
            </a:fld>
            <a:endParaRPr lang="en-US" dirty="0"/>
          </a:p>
        </p:txBody>
      </p:sp>
    </p:spTree>
    <p:extLst>
      <p:ext uri="{BB962C8B-B14F-4D97-AF65-F5344CB8AC3E}">
        <p14:creationId xmlns:p14="http://schemas.microsoft.com/office/powerpoint/2010/main" val="30889950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A2DD9-64DD-4B0B-B1D1-B326C2FB8D81}" type="datetimeFigureOut">
              <a:rPr lang="en-US" smtClean="0"/>
              <a:t>19-06-17</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308E1-9C8F-4527-8284-B98443AFB4D4}" type="slidenum">
              <a:rPr lang="en-US" smtClean="0"/>
              <a:t>‹#›</a:t>
            </a:fld>
            <a:endParaRPr lang="en-US" dirty="0"/>
          </a:p>
        </p:txBody>
      </p:sp>
    </p:spTree>
    <p:extLst>
      <p:ext uri="{BB962C8B-B14F-4D97-AF65-F5344CB8AC3E}">
        <p14:creationId xmlns:p14="http://schemas.microsoft.com/office/powerpoint/2010/main" val="334855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microsoft.com/office/2007/relationships/hdphoto" Target="../media/hdphoto3.wdp"/><Relationship Id="rId5"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36.png"/><Relationship Id="rId12" Type="http://schemas.microsoft.com/office/2007/relationships/hdphoto" Target="../media/hdphoto7.wdp"/><Relationship Id="rId13" Type="http://schemas.openxmlformats.org/officeDocument/2006/relationships/image" Target="../media/image31.tiff"/><Relationship Id="rId14" Type="http://schemas.openxmlformats.org/officeDocument/2006/relationships/image" Target="../media/image37.tiff"/><Relationship Id="rId15"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 Id="rId4" Type="http://schemas.microsoft.com/office/2007/relationships/hdphoto" Target="../media/hdphoto4.wdp"/><Relationship Id="rId5" Type="http://schemas.openxmlformats.org/officeDocument/2006/relationships/image" Target="../media/image34.png"/><Relationship Id="rId6" Type="http://schemas.microsoft.com/office/2007/relationships/hdphoto" Target="../media/hdphoto5.wdp"/><Relationship Id="rId7" Type="http://schemas.openxmlformats.org/officeDocument/2006/relationships/hyperlink" Target="http://www.pi-lab.ca/" TargetMode="External"/><Relationship Id="rId8" Type="http://schemas.openxmlformats.org/officeDocument/2006/relationships/hyperlink" Target="http://www.musabbir.com/" TargetMode="External"/><Relationship Id="rId9" Type="http://schemas.openxmlformats.org/officeDocument/2006/relationships/image" Target="../media/image35.png"/><Relationship Id="rId10" Type="http://schemas.microsoft.com/office/2007/relationships/hdphoto" Target="../media/hdphoto6.wdp"/></Relationships>
</file>

<file path=ppt/slides/_rels/slide2.xml.rels><?xml version="1.0" encoding="UTF-8" standalone="yes"?>
<Relationships xmlns="http://schemas.openxmlformats.org/package/2006/relationships"><Relationship Id="rId9" Type="http://schemas.microsoft.com/office/2007/relationships/hdphoto" Target="../media/hdphoto1.wdp"/><Relationship Id="rId20" Type="http://schemas.openxmlformats.org/officeDocument/2006/relationships/image" Target="../media/image20.tiff"/><Relationship Id="rId21" Type="http://schemas.openxmlformats.org/officeDocument/2006/relationships/image" Target="../media/image21.tiff"/><Relationship Id="rId22" Type="http://schemas.openxmlformats.org/officeDocument/2006/relationships/image" Target="../media/image22.tiff"/><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tiff"/><Relationship Id="rId13" Type="http://schemas.openxmlformats.org/officeDocument/2006/relationships/image" Target="../media/image13.tiff"/><Relationship Id="rId14" Type="http://schemas.openxmlformats.org/officeDocument/2006/relationships/image" Target="../media/image14.tiff"/><Relationship Id="rId15" Type="http://schemas.openxmlformats.org/officeDocument/2006/relationships/image" Target="../media/image15.tiff"/><Relationship Id="rId16" Type="http://schemas.openxmlformats.org/officeDocument/2006/relationships/image" Target="../media/image16.tiff"/><Relationship Id="rId17" Type="http://schemas.openxmlformats.org/officeDocument/2006/relationships/image" Target="../media/image17.tiff"/><Relationship Id="rId18" Type="http://schemas.openxmlformats.org/officeDocument/2006/relationships/image" Target="../media/image18.tiff"/><Relationship Id="rId19" Type="http://schemas.openxmlformats.org/officeDocument/2006/relationships/image" Target="../media/image19.tiff"/><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tiff"/></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tiff"/></Relationships>
</file>

<file path=ppt/slides/_rels/slide6.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tiff"/></Relationships>
</file>

<file path=ppt/slides/_rels/slide8.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509168" y="5457029"/>
            <a:ext cx="4457032" cy="830997"/>
          </a:xfrm>
          <a:prstGeom prst="rect">
            <a:avLst/>
          </a:prstGeom>
          <a:noFill/>
        </p:spPr>
        <p:txBody>
          <a:bodyPr wrap="square" rtlCol="0">
            <a:spAutoFit/>
          </a:bodyPr>
          <a:lstStyle/>
          <a:p>
            <a:pPr algn="ctr"/>
            <a:r>
              <a:rPr lang="en-US" sz="2400" dirty="0">
                <a:solidFill>
                  <a:srgbClr val="1FAECD"/>
                </a:solidFill>
                <a:latin typeface="+mj-lt"/>
                <a:ea typeface="Roboto Cn" pitchFamily="2" charset="0"/>
                <a:cs typeface="Open Sans" pitchFamily="34" charset="0"/>
              </a:rPr>
              <a:t>By</a:t>
            </a:r>
            <a:r>
              <a:rPr lang="en-US" sz="2400" dirty="0">
                <a:solidFill>
                  <a:schemeClr val="tx2">
                    <a:lumMod val="50000"/>
                  </a:schemeClr>
                </a:solidFill>
                <a:latin typeface="+mj-lt"/>
                <a:ea typeface="Roboto Cn" pitchFamily="2" charset="0"/>
                <a:cs typeface="Open Sans" pitchFamily="34" charset="0"/>
              </a:rPr>
              <a:t> Musabbir Chowdhury, Ph.D.</a:t>
            </a:r>
          </a:p>
          <a:p>
            <a:pPr algn="ctr"/>
            <a:r>
              <a:rPr lang="en-US" sz="2400" dirty="0">
                <a:solidFill>
                  <a:schemeClr val="tx2">
                    <a:lumMod val="50000"/>
                  </a:schemeClr>
                </a:solidFill>
                <a:latin typeface="+mj-lt"/>
                <a:ea typeface="Roboto Cn" pitchFamily="2" charset="0"/>
                <a:cs typeface="Open Sans" pitchFamily="34" charset="0"/>
              </a:rPr>
              <a:t>Productivity and Innovation Lab</a:t>
            </a:r>
          </a:p>
        </p:txBody>
      </p:sp>
      <p:pic>
        <p:nvPicPr>
          <p:cNvPr id="2" name="Picture 1"/>
          <p:cNvPicPr>
            <a:picLocks noChangeAspect="1"/>
          </p:cNvPicPr>
          <p:nvPr/>
        </p:nvPicPr>
        <p:blipFill>
          <a:blip r:embed="rId3"/>
          <a:stretch>
            <a:fillRect/>
          </a:stretch>
        </p:blipFill>
        <p:spPr>
          <a:xfrm>
            <a:off x="6553200" y="275431"/>
            <a:ext cx="1524000" cy="973139"/>
          </a:xfrm>
          <a:prstGeom prst="rect">
            <a:avLst/>
          </a:prstGeom>
        </p:spPr>
      </p:pic>
      <p:pic>
        <p:nvPicPr>
          <p:cNvPr id="15" name="Picture 14"/>
          <p:cNvPicPr>
            <a:picLocks noChangeAspect="1"/>
          </p:cNvPicPr>
          <p:nvPr/>
        </p:nvPicPr>
        <p:blipFill>
          <a:blip r:embed="rId4"/>
          <a:stretch>
            <a:fillRect/>
          </a:stretch>
        </p:blipFill>
        <p:spPr>
          <a:xfrm>
            <a:off x="8153400" y="152400"/>
            <a:ext cx="812800" cy="762000"/>
          </a:xfrm>
          <a:prstGeom prst="rect">
            <a:avLst/>
          </a:prstGeom>
        </p:spPr>
      </p:pic>
      <p:sp>
        <p:nvSpPr>
          <p:cNvPr id="16" name="TextBox 15"/>
          <p:cNvSpPr txBox="1"/>
          <p:nvPr/>
        </p:nvSpPr>
        <p:spPr>
          <a:xfrm>
            <a:off x="939801" y="1487441"/>
            <a:ext cx="7619999" cy="3062377"/>
          </a:xfrm>
          <a:prstGeom prst="rect">
            <a:avLst/>
          </a:prstGeom>
          <a:noFill/>
        </p:spPr>
        <p:txBody>
          <a:bodyPr wrap="square" rtlCol="0">
            <a:spAutoFit/>
          </a:bodyPr>
          <a:lstStyle/>
          <a:p>
            <a:pPr algn="ctr"/>
            <a:r>
              <a:rPr lang="en-CA" sz="4400" dirty="0">
                <a:solidFill>
                  <a:schemeClr val="tx1">
                    <a:lumMod val="50000"/>
                    <a:lumOff val="50000"/>
                  </a:schemeClr>
                </a:solidFill>
                <a:latin typeface="Polentical Neon" panose="020B0605050101010101" pitchFamily="34" charset="77"/>
              </a:rPr>
              <a:t>Strategic Realignment </a:t>
            </a:r>
            <a:r>
              <a:rPr lang="en-CA" sz="5400" dirty="0">
                <a:solidFill>
                  <a:schemeClr val="tx1">
                    <a:lumMod val="50000"/>
                    <a:lumOff val="50000"/>
                  </a:schemeClr>
                </a:solidFill>
                <a:latin typeface="Polentical Neon" panose="020B0605050101010101" pitchFamily="34" charset="77"/>
              </a:rPr>
              <a:t/>
            </a:r>
            <a:br>
              <a:rPr lang="en-CA" sz="5400" dirty="0">
                <a:solidFill>
                  <a:schemeClr val="tx1">
                    <a:lumMod val="50000"/>
                    <a:lumOff val="50000"/>
                  </a:schemeClr>
                </a:solidFill>
                <a:latin typeface="Polentical Neon" panose="020B0605050101010101" pitchFamily="34" charset="77"/>
              </a:rPr>
            </a:br>
            <a:r>
              <a:rPr lang="en-CA" sz="3200" dirty="0">
                <a:solidFill>
                  <a:schemeClr val="tx1">
                    <a:lumMod val="50000"/>
                    <a:lumOff val="50000"/>
                  </a:schemeClr>
                </a:solidFill>
                <a:latin typeface="Polentical Neon" panose="020B0605050101010101" pitchFamily="34" charset="77"/>
              </a:rPr>
              <a:t>within </a:t>
            </a:r>
            <a:r>
              <a:rPr lang="en-CA" dirty="0">
                <a:latin typeface="Polentical Neon" panose="020B0605050101010101" pitchFamily="34" charset="77"/>
              </a:rPr>
              <a:t/>
            </a:r>
            <a:br>
              <a:rPr lang="en-CA" dirty="0">
                <a:latin typeface="Polentical Neon" panose="020B0605050101010101" pitchFamily="34" charset="77"/>
              </a:rPr>
            </a:br>
            <a:r>
              <a:rPr lang="en-CA" sz="5400" dirty="0">
                <a:solidFill>
                  <a:srgbClr val="1FAECD"/>
                </a:solidFill>
                <a:latin typeface="Polentical Neon" panose="020B0605050101010101" pitchFamily="34" charset="77"/>
              </a:rPr>
              <a:t>Smart</a:t>
            </a:r>
            <a:r>
              <a:rPr lang="en-CA" sz="5400" dirty="0">
                <a:latin typeface="Polentical Neon" panose="020B0605050101010101" pitchFamily="34" charset="77"/>
              </a:rPr>
              <a:t> </a:t>
            </a:r>
            <a:r>
              <a:rPr lang="en-CA" sz="5400" dirty="0">
                <a:solidFill>
                  <a:srgbClr val="1FAECD"/>
                </a:solidFill>
                <a:latin typeface="Polentical Neon" panose="020B0605050101010101" pitchFamily="34" charset="77"/>
              </a:rPr>
              <a:t>Ecosystems</a:t>
            </a:r>
            <a:r>
              <a:rPr lang="en-CA" sz="5400" dirty="0">
                <a:latin typeface="Polentical Neon" panose="020B0605050101010101" pitchFamily="34" charset="77"/>
              </a:rPr>
              <a:t> </a:t>
            </a:r>
            <a:r>
              <a:rPr lang="en-US" sz="5400" dirty="0">
                <a:solidFill>
                  <a:schemeClr val="tx2">
                    <a:lumMod val="50000"/>
                  </a:schemeClr>
                </a:solidFill>
                <a:latin typeface="Quicksand Light" pitchFamily="18" charset="0"/>
                <a:ea typeface="Roboto Cn" pitchFamily="2" charset="0"/>
                <a:cs typeface="Open Sans Extrabold" pitchFamily="34" charset="0"/>
              </a:rPr>
              <a:t/>
            </a:r>
            <a:br>
              <a:rPr lang="en-US" sz="5400" dirty="0">
                <a:solidFill>
                  <a:schemeClr val="tx2">
                    <a:lumMod val="50000"/>
                  </a:schemeClr>
                </a:solidFill>
                <a:latin typeface="Quicksand Light" pitchFamily="18" charset="0"/>
                <a:ea typeface="Roboto Cn" pitchFamily="2" charset="0"/>
                <a:cs typeface="Open Sans Extrabold" pitchFamily="34" charset="0"/>
              </a:rPr>
            </a:br>
            <a:endParaRPr lang="en-US" sz="900" dirty="0">
              <a:solidFill>
                <a:schemeClr val="tx2">
                  <a:lumMod val="50000"/>
                </a:schemeClr>
              </a:solidFill>
              <a:latin typeface="Quicksand Light" pitchFamily="18" charset="0"/>
              <a:ea typeface="Roboto Cn" pitchFamily="2" charset="0"/>
              <a:cs typeface="Open Sans" pitchFamily="34" charset="0"/>
            </a:endParaRPr>
          </a:p>
        </p:txBody>
      </p:sp>
      <p:pic>
        <p:nvPicPr>
          <p:cNvPr id="6" name="Picture 5">
            <a:extLst>
              <a:ext uri="{FF2B5EF4-FFF2-40B4-BE49-F238E27FC236}">
                <a16:creationId xmlns:a16="http://schemas.microsoft.com/office/drawing/2014/main" xmlns="" id="{21F139F1-A966-A844-87DB-558C317F37AA}"/>
              </a:ext>
            </a:extLst>
          </p:cNvPr>
          <p:cNvPicPr>
            <a:picLocks noChangeAspect="1"/>
          </p:cNvPicPr>
          <p:nvPr/>
        </p:nvPicPr>
        <p:blipFill rotWithShape="1">
          <a:blip r:embed="rId5"/>
          <a:srcRect t="14524" b="6698"/>
          <a:stretch/>
        </p:blipFill>
        <p:spPr>
          <a:xfrm>
            <a:off x="177800" y="4715053"/>
            <a:ext cx="2230482" cy="2117547"/>
          </a:xfrm>
          <a:prstGeom prst="rect">
            <a:avLst/>
          </a:prstGeom>
        </p:spPr>
      </p:pic>
    </p:spTree>
    <p:extLst>
      <p:ext uri="{BB962C8B-B14F-4D97-AF65-F5344CB8AC3E}">
        <p14:creationId xmlns:p14="http://schemas.microsoft.com/office/powerpoint/2010/main" val="409000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a:xfrm>
            <a:off x="0" y="0"/>
            <a:ext cx="9144000" cy="6858000"/>
          </a:xfrm>
          <a:prstGeom prst="rect">
            <a:avLst/>
          </a:prstGeom>
          <a:solidFill>
            <a:srgbClr val="E9E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419100" y="0"/>
            <a:ext cx="7277100" cy="830997"/>
          </a:xfrm>
          <a:prstGeom prst="rect">
            <a:avLst/>
          </a:prstGeom>
          <a:noFill/>
        </p:spPr>
        <p:txBody>
          <a:bodyPr wrap="square" rtlCol="0">
            <a:spAutoFit/>
          </a:bodyPr>
          <a:lstStyle/>
          <a:p>
            <a:r>
              <a:rPr lang="en-US" sz="4800" dirty="0">
                <a:solidFill>
                  <a:srgbClr val="00B0F0"/>
                </a:solidFill>
                <a:latin typeface="Quicksand Light" pitchFamily="18" charset="0"/>
                <a:ea typeface="Roboto Cn" pitchFamily="2" charset="0"/>
                <a:cs typeface="Open Sans Extrabold" pitchFamily="34" charset="0"/>
              </a:rPr>
              <a:t>CON</a:t>
            </a:r>
            <a:r>
              <a:rPr lang="en-US" sz="4800" dirty="0">
                <a:solidFill>
                  <a:schemeClr val="tx1">
                    <a:lumMod val="75000"/>
                    <a:lumOff val="25000"/>
                  </a:schemeClr>
                </a:solidFill>
                <a:latin typeface="Quicksand Light" pitchFamily="18" charset="0"/>
                <a:ea typeface="Roboto Cn" pitchFamily="2" charset="0"/>
                <a:cs typeface="Open Sans Extrabold" pitchFamily="34" charset="0"/>
              </a:rPr>
              <a:t>CLUSION</a:t>
            </a:r>
            <a:endParaRPr lang="en-US" sz="4800" dirty="0">
              <a:solidFill>
                <a:schemeClr val="tx1">
                  <a:lumMod val="75000"/>
                  <a:lumOff val="25000"/>
                </a:schemeClr>
              </a:solidFill>
              <a:latin typeface="Quicksand Light" pitchFamily="18" charset="0"/>
              <a:ea typeface="Roboto Cn" pitchFamily="2" charset="0"/>
              <a:cs typeface="Open Sans" pitchFamily="34" charset="0"/>
            </a:endParaRPr>
          </a:p>
        </p:txBody>
      </p:sp>
      <p:pic>
        <p:nvPicPr>
          <p:cNvPr id="65" name="Picture 6" descr="D:\Work\Extream\icons\small icons - glyph\New folder (3)\Shopping\money_bag\money_bag-512.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197203" y="3594478"/>
            <a:ext cx="483394" cy="48237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19100" y="1019508"/>
            <a:ext cx="8648700" cy="5909310"/>
          </a:xfrm>
          <a:prstGeom prst="rect">
            <a:avLst/>
          </a:prstGeom>
          <a:noFill/>
        </p:spPr>
        <p:txBody>
          <a:bodyPr wrap="square" rtlCol="0">
            <a:spAutoFit/>
          </a:bodyPr>
          <a:lstStyle/>
          <a:p>
            <a:r>
              <a:rPr lang="en-CA" dirty="0"/>
              <a:t>ICT infrastructure and smart technologies of cities need to speak the same language.</a:t>
            </a:r>
          </a:p>
          <a:p>
            <a:endParaRPr lang="en-US" sz="2400" dirty="0">
              <a:solidFill>
                <a:schemeClr val="tx1">
                  <a:lumMod val="95000"/>
                  <a:lumOff val="5000"/>
                </a:schemeClr>
              </a:solidFill>
              <a:latin typeface="+mj-lt"/>
              <a:ea typeface="Roboto Cn" pitchFamily="2" charset="0"/>
              <a:cs typeface="Open Sans" pitchFamily="34" charset="0"/>
            </a:endParaRPr>
          </a:p>
          <a:p>
            <a:r>
              <a:rPr lang="en-CA" dirty="0"/>
              <a:t>Municipalities around the country need to collaborate and work with businesses and technology service providers to share their information in a standardized fashion. </a:t>
            </a:r>
          </a:p>
          <a:p>
            <a:endParaRPr lang="en-US" sz="2400" dirty="0">
              <a:solidFill>
                <a:schemeClr val="tx1">
                  <a:lumMod val="95000"/>
                  <a:lumOff val="5000"/>
                </a:schemeClr>
              </a:solidFill>
              <a:latin typeface="+mj-lt"/>
              <a:ea typeface="Roboto Cn" pitchFamily="2" charset="0"/>
              <a:cs typeface="Open Sans" pitchFamily="34" charset="0"/>
            </a:endParaRPr>
          </a:p>
          <a:p>
            <a:r>
              <a:rPr lang="en-CA" dirty="0"/>
              <a:t>A city with interconnected intelligent technologies will also face interconnected risks … a holistic approach to risk management will have to be adopted; all smart city players will have to collaborate to mitigate risk. … A generous annual budget for cybersecurity should be allocated.</a:t>
            </a:r>
          </a:p>
          <a:p>
            <a:endParaRPr lang="en-CA" sz="2400" dirty="0"/>
          </a:p>
          <a:p>
            <a:r>
              <a:rPr lang="en-CA" dirty="0"/>
              <a:t>Advanced data analytics can be embraced to improve the decision-making process for infrastructure maintenance, resource allocation, capital planning and so on.</a:t>
            </a:r>
            <a:r>
              <a:rPr lang="en-CA" sz="2400" dirty="0">
                <a:solidFill>
                  <a:srgbClr val="1FAECD"/>
                </a:solidFill>
              </a:rPr>
              <a:t> </a:t>
            </a:r>
          </a:p>
          <a:p>
            <a:endParaRPr lang="en-CA" sz="2400" dirty="0">
              <a:solidFill>
                <a:schemeClr val="tx1">
                  <a:lumMod val="95000"/>
                  <a:lumOff val="5000"/>
                </a:schemeClr>
              </a:solidFill>
              <a:latin typeface="+mj-lt"/>
              <a:ea typeface="Roboto Cn" pitchFamily="2" charset="0"/>
              <a:cs typeface="Open Sans" pitchFamily="34" charset="0"/>
            </a:endParaRPr>
          </a:p>
          <a:p>
            <a:r>
              <a:rPr lang="en-CA" dirty="0"/>
              <a:t>Cities need to adopt systematic procurement and financing practices to support long term strategic priorities.</a:t>
            </a:r>
          </a:p>
          <a:p>
            <a:endParaRPr lang="en-CA" sz="2400" dirty="0">
              <a:solidFill>
                <a:schemeClr val="tx1">
                  <a:lumMod val="95000"/>
                  <a:lumOff val="5000"/>
                </a:schemeClr>
              </a:solidFill>
              <a:latin typeface="+mj-lt"/>
              <a:ea typeface="Roboto Cn" pitchFamily="2" charset="0"/>
              <a:cs typeface="Open Sans" pitchFamily="34" charset="0"/>
            </a:endParaRPr>
          </a:p>
          <a:p>
            <a:r>
              <a:rPr lang="en-CA" dirty="0"/>
              <a:t>A smart city is not merely about adopting new technologies just to increase productivity or gross domestic product; new intelligent technologies need to be leveraged to create, capture, and deliver values to benefit the society at large.</a:t>
            </a:r>
            <a:endParaRPr lang="en-CA" sz="2400" dirty="0">
              <a:solidFill>
                <a:schemeClr val="tx1">
                  <a:lumMod val="95000"/>
                  <a:lumOff val="5000"/>
                </a:schemeClr>
              </a:solidFill>
              <a:latin typeface="+mj-lt"/>
              <a:ea typeface="Roboto Cn" pitchFamily="2" charset="0"/>
              <a:cs typeface="Open Sans" pitchFamily="34" charset="0"/>
            </a:endParaRPr>
          </a:p>
        </p:txBody>
      </p:sp>
      <p:grpSp>
        <p:nvGrpSpPr>
          <p:cNvPr id="28" name="Group 27"/>
          <p:cNvGrpSpPr/>
          <p:nvPr/>
        </p:nvGrpSpPr>
        <p:grpSpPr>
          <a:xfrm>
            <a:off x="228600" y="1143000"/>
            <a:ext cx="142845" cy="5105400"/>
            <a:chOff x="390525" y="1581180"/>
            <a:chExt cx="142845" cy="5145256"/>
          </a:xfrm>
        </p:grpSpPr>
        <p:sp>
          <p:nvSpPr>
            <p:cNvPr id="32" name="Rectangle 31"/>
            <p:cNvSpPr/>
            <p:nvPr/>
          </p:nvSpPr>
          <p:spPr>
            <a:xfrm>
              <a:off x="390525" y="1581180"/>
              <a:ext cx="142845" cy="1428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90525" y="2195539"/>
              <a:ext cx="142845" cy="1428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390525" y="3117077"/>
              <a:ext cx="142845" cy="1428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390525" y="4663718"/>
              <a:ext cx="142845" cy="142845"/>
            </a:xfrm>
            <a:prstGeom prst="rect">
              <a:avLst/>
            </a:prstGeom>
            <a:solidFill>
              <a:srgbClr val="78D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390525" y="5662052"/>
              <a:ext cx="142845" cy="142845"/>
            </a:xfrm>
            <a:prstGeom prst="rect">
              <a:avLst/>
            </a:prstGeom>
            <a:solidFill>
              <a:srgbClr val="B5E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390525" y="6583590"/>
              <a:ext cx="142845" cy="142846"/>
            </a:xfrm>
            <a:prstGeom prst="rect">
              <a:avLst/>
            </a:prstGeom>
            <a:solidFill>
              <a:srgbClr val="DE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a:extLst>
              <a:ext uri="{FF2B5EF4-FFF2-40B4-BE49-F238E27FC236}">
                <a16:creationId xmlns:a16="http://schemas.microsoft.com/office/drawing/2014/main" xmlns="" id="{3E0431C3-915C-6C4D-B35C-0D383EAFF5CB}"/>
              </a:ext>
            </a:extLst>
          </p:cNvPr>
          <p:cNvPicPr>
            <a:picLocks noChangeAspect="1"/>
          </p:cNvPicPr>
          <p:nvPr/>
        </p:nvPicPr>
        <p:blipFill rotWithShape="1">
          <a:blip r:embed="rId5"/>
          <a:srcRect t="14524" b="6698"/>
          <a:stretch/>
        </p:blipFill>
        <p:spPr>
          <a:xfrm>
            <a:off x="8042245" y="11909"/>
            <a:ext cx="962055" cy="913344"/>
          </a:xfrm>
          <a:prstGeom prst="rect">
            <a:avLst/>
          </a:prstGeom>
        </p:spPr>
      </p:pic>
    </p:spTree>
    <p:extLst>
      <p:ext uri="{BB962C8B-B14F-4D97-AF65-F5344CB8AC3E}">
        <p14:creationId xmlns:p14="http://schemas.microsoft.com/office/powerpoint/2010/main" val="123083923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p:nvPr/>
        </p:nvSpPr>
        <p:spPr>
          <a:xfrm>
            <a:off x="0" y="878722"/>
            <a:ext cx="4366260" cy="5166360"/>
          </a:xfrm>
          <a:custGeom>
            <a:avLst/>
            <a:gdLst>
              <a:gd name="connsiteX0" fmla="*/ 0 w 4048125"/>
              <a:gd name="connsiteY0" fmla="*/ 0 h 5143500"/>
              <a:gd name="connsiteX1" fmla="*/ 2847975 w 4048125"/>
              <a:gd name="connsiteY1" fmla="*/ 0 h 5143500"/>
              <a:gd name="connsiteX2" fmla="*/ 3038475 w 4048125"/>
              <a:gd name="connsiteY2" fmla="*/ 0 h 5143500"/>
              <a:gd name="connsiteX3" fmla="*/ 3448050 w 4048125"/>
              <a:gd name="connsiteY3" fmla="*/ 0 h 5143500"/>
              <a:gd name="connsiteX4" fmla="*/ 4048125 w 4048125"/>
              <a:gd name="connsiteY4" fmla="*/ 2571750 h 5143500"/>
              <a:gd name="connsiteX5" fmla="*/ 3448050 w 4048125"/>
              <a:gd name="connsiteY5" fmla="*/ 5143500 h 5143500"/>
              <a:gd name="connsiteX6" fmla="*/ 3038475 w 4048125"/>
              <a:gd name="connsiteY6" fmla="*/ 5143500 h 5143500"/>
              <a:gd name="connsiteX7" fmla="*/ 2847975 w 4048125"/>
              <a:gd name="connsiteY7" fmla="*/ 5143500 h 5143500"/>
              <a:gd name="connsiteX8" fmla="*/ 0 w 4048125"/>
              <a:gd name="connsiteY8" fmla="*/ 5143500 h 5143500"/>
              <a:gd name="connsiteX0" fmla="*/ 0 w 4048125"/>
              <a:gd name="connsiteY0" fmla="*/ 7620 h 5151120"/>
              <a:gd name="connsiteX1" fmla="*/ 2847975 w 4048125"/>
              <a:gd name="connsiteY1" fmla="*/ 7620 h 5151120"/>
              <a:gd name="connsiteX2" fmla="*/ 3038475 w 4048125"/>
              <a:gd name="connsiteY2" fmla="*/ 7620 h 5151120"/>
              <a:gd name="connsiteX3" fmla="*/ 3836613 w 4048125"/>
              <a:gd name="connsiteY3" fmla="*/ 0 h 5151120"/>
              <a:gd name="connsiteX4" fmla="*/ 4048125 w 4048125"/>
              <a:gd name="connsiteY4" fmla="*/ 2579370 h 5151120"/>
              <a:gd name="connsiteX5" fmla="*/ 3448050 w 4048125"/>
              <a:gd name="connsiteY5" fmla="*/ 5151120 h 5151120"/>
              <a:gd name="connsiteX6" fmla="*/ 3038475 w 4048125"/>
              <a:gd name="connsiteY6" fmla="*/ 5151120 h 5151120"/>
              <a:gd name="connsiteX7" fmla="*/ 2847975 w 4048125"/>
              <a:gd name="connsiteY7" fmla="*/ 5151120 h 5151120"/>
              <a:gd name="connsiteX8" fmla="*/ 0 w 4048125"/>
              <a:gd name="connsiteY8" fmla="*/ 5151120 h 5151120"/>
              <a:gd name="connsiteX9" fmla="*/ 0 w 4048125"/>
              <a:gd name="connsiteY9" fmla="*/ 7620 h 5151120"/>
              <a:gd name="connsiteX0" fmla="*/ 0 w 4048125"/>
              <a:gd name="connsiteY0" fmla="*/ 7620 h 5166360"/>
              <a:gd name="connsiteX1" fmla="*/ 2847975 w 4048125"/>
              <a:gd name="connsiteY1" fmla="*/ 7620 h 5166360"/>
              <a:gd name="connsiteX2" fmla="*/ 3038475 w 4048125"/>
              <a:gd name="connsiteY2" fmla="*/ 7620 h 5166360"/>
              <a:gd name="connsiteX3" fmla="*/ 3836613 w 4048125"/>
              <a:gd name="connsiteY3" fmla="*/ 0 h 5166360"/>
              <a:gd name="connsiteX4" fmla="*/ 4048125 w 4048125"/>
              <a:gd name="connsiteY4" fmla="*/ 2579370 h 5166360"/>
              <a:gd name="connsiteX5" fmla="*/ 3829549 w 4048125"/>
              <a:gd name="connsiteY5" fmla="*/ 5166360 h 5166360"/>
              <a:gd name="connsiteX6" fmla="*/ 3038475 w 4048125"/>
              <a:gd name="connsiteY6" fmla="*/ 5151120 h 5166360"/>
              <a:gd name="connsiteX7" fmla="*/ 2847975 w 4048125"/>
              <a:gd name="connsiteY7" fmla="*/ 5151120 h 5166360"/>
              <a:gd name="connsiteX8" fmla="*/ 0 w 4048125"/>
              <a:gd name="connsiteY8" fmla="*/ 5151120 h 5166360"/>
              <a:gd name="connsiteX9" fmla="*/ 0 w 4048125"/>
              <a:gd name="connsiteY9" fmla="*/ 762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8125" h="5166360">
                <a:moveTo>
                  <a:pt x="0" y="7620"/>
                </a:moveTo>
                <a:lnTo>
                  <a:pt x="2847975" y="7620"/>
                </a:lnTo>
                <a:lnTo>
                  <a:pt x="3038475" y="7620"/>
                </a:lnTo>
                <a:lnTo>
                  <a:pt x="3836613" y="0"/>
                </a:lnTo>
                <a:lnTo>
                  <a:pt x="4048125" y="2579370"/>
                </a:lnTo>
                <a:lnTo>
                  <a:pt x="3829549" y="5166360"/>
                </a:lnTo>
                <a:lnTo>
                  <a:pt x="3038475" y="5151120"/>
                </a:lnTo>
                <a:lnTo>
                  <a:pt x="2847975" y="5151120"/>
                </a:lnTo>
                <a:lnTo>
                  <a:pt x="0" y="5151120"/>
                </a:lnTo>
                <a:lnTo>
                  <a:pt x="0" y="7620"/>
                </a:lnTo>
                <a:close/>
              </a:path>
            </a:pathLst>
          </a:custGeom>
          <a:solidFill>
            <a:schemeClr val="tx2">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8" name="Straight Connector 17"/>
          <p:cNvCxnSpPr>
            <a:cxnSpLocks/>
          </p:cNvCxnSpPr>
          <p:nvPr/>
        </p:nvCxnSpPr>
        <p:spPr>
          <a:xfrm>
            <a:off x="4939227" y="2667000"/>
            <a:ext cx="313797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11F9D986-A0FE-884B-81C3-13C1119C6D57}"/>
              </a:ext>
            </a:extLst>
          </p:cNvPr>
          <p:cNvSpPr/>
          <p:nvPr/>
        </p:nvSpPr>
        <p:spPr>
          <a:xfrm>
            <a:off x="4822754" y="3081278"/>
            <a:ext cx="4145251" cy="2862322"/>
          </a:xfrm>
          <a:prstGeom prst="rect">
            <a:avLst/>
          </a:prstGeom>
        </p:spPr>
        <p:txBody>
          <a:bodyPr wrap="square">
            <a:spAutoFit/>
          </a:bodyPr>
          <a:lstStyle/>
          <a:p>
            <a:r>
              <a:rPr lang="en-CA" dirty="0"/>
              <a:t>Smart city players such as entrepreneurs, government, industry, and academia need to collaborate to foster social innovation to address issues related to urban expansion, inequality, diversity and inclusiveness, poverty, health, infrastructure, public services, and social instability. Put in its most simple terms, a smart city’s purpose is to improve all constituents’ quality of life.</a:t>
            </a:r>
            <a:endParaRPr lang="id-ID" sz="2800" b="1" dirty="0">
              <a:solidFill>
                <a:schemeClr val="accent1"/>
              </a:solidFill>
            </a:endParaRPr>
          </a:p>
        </p:txBody>
      </p:sp>
      <p:sp>
        <p:nvSpPr>
          <p:cNvPr id="14" name="TextBox 13">
            <a:extLst>
              <a:ext uri="{FF2B5EF4-FFF2-40B4-BE49-F238E27FC236}">
                <a16:creationId xmlns:a16="http://schemas.microsoft.com/office/drawing/2014/main" xmlns="" id="{109BD518-5F16-A846-B35F-A635E763DA39}"/>
              </a:ext>
            </a:extLst>
          </p:cNvPr>
          <p:cNvSpPr txBox="1"/>
          <p:nvPr/>
        </p:nvSpPr>
        <p:spPr>
          <a:xfrm>
            <a:off x="4424496" y="2703576"/>
            <a:ext cx="417683" cy="1107996"/>
          </a:xfrm>
          <a:prstGeom prst="rect">
            <a:avLst/>
          </a:prstGeom>
          <a:noFill/>
        </p:spPr>
        <p:txBody>
          <a:bodyPr wrap="square" rtlCol="0">
            <a:spAutoFit/>
          </a:bodyPr>
          <a:lstStyle/>
          <a:p>
            <a:r>
              <a:rPr lang="id-ID" sz="6600" dirty="0">
                <a:solidFill>
                  <a:schemeClr val="accent1"/>
                </a:solidFill>
              </a:rPr>
              <a:t>“</a:t>
            </a:r>
          </a:p>
        </p:txBody>
      </p:sp>
      <p:sp>
        <p:nvSpPr>
          <p:cNvPr id="15" name="TextBox 14">
            <a:extLst>
              <a:ext uri="{FF2B5EF4-FFF2-40B4-BE49-F238E27FC236}">
                <a16:creationId xmlns:a16="http://schemas.microsoft.com/office/drawing/2014/main" xmlns="" id="{421B746B-4DFD-714D-88B5-0F9F2D756077}"/>
              </a:ext>
            </a:extLst>
          </p:cNvPr>
          <p:cNvSpPr txBox="1"/>
          <p:nvPr/>
        </p:nvSpPr>
        <p:spPr>
          <a:xfrm>
            <a:off x="7467600" y="5420209"/>
            <a:ext cx="417683" cy="1107996"/>
          </a:xfrm>
          <a:prstGeom prst="rect">
            <a:avLst/>
          </a:prstGeom>
          <a:noFill/>
        </p:spPr>
        <p:txBody>
          <a:bodyPr wrap="square" rtlCol="0">
            <a:spAutoFit/>
          </a:bodyPr>
          <a:lstStyle/>
          <a:p>
            <a:r>
              <a:rPr lang="id-ID" sz="6600" dirty="0">
                <a:solidFill>
                  <a:schemeClr val="accent1"/>
                </a:solidFill>
              </a:rPr>
              <a:t>”</a:t>
            </a:r>
            <a:endParaRPr lang="id-ID" sz="1000" dirty="0">
              <a:solidFill>
                <a:schemeClr val="accent1"/>
              </a:solidFill>
            </a:endParaRPr>
          </a:p>
        </p:txBody>
      </p:sp>
      <p:pic>
        <p:nvPicPr>
          <p:cNvPr id="22" name="Picture 21">
            <a:extLst>
              <a:ext uri="{FF2B5EF4-FFF2-40B4-BE49-F238E27FC236}">
                <a16:creationId xmlns:a16="http://schemas.microsoft.com/office/drawing/2014/main" xmlns="" id="{C6DAD52D-0C23-5449-BC8B-FC711EBA0458}"/>
              </a:ext>
            </a:extLst>
          </p:cNvPr>
          <p:cNvPicPr>
            <a:picLocks noChangeAspect="1"/>
          </p:cNvPicPr>
          <p:nvPr/>
        </p:nvPicPr>
        <p:blipFill>
          <a:blip r:embed="rId3"/>
          <a:stretch>
            <a:fillRect/>
          </a:stretch>
        </p:blipFill>
        <p:spPr>
          <a:xfrm>
            <a:off x="4939227" y="317095"/>
            <a:ext cx="2819735" cy="1677742"/>
          </a:xfrm>
          <a:prstGeom prst="rect">
            <a:avLst/>
          </a:prstGeom>
        </p:spPr>
      </p:pic>
      <p:sp>
        <p:nvSpPr>
          <p:cNvPr id="10" name="Rectangle 9">
            <a:extLst>
              <a:ext uri="{FF2B5EF4-FFF2-40B4-BE49-F238E27FC236}">
                <a16:creationId xmlns:a16="http://schemas.microsoft.com/office/drawing/2014/main" xmlns="" id="{D71BA0BE-7966-1746-8681-76B048BDB9E9}"/>
              </a:ext>
            </a:extLst>
          </p:cNvPr>
          <p:cNvSpPr/>
          <p:nvPr/>
        </p:nvSpPr>
        <p:spPr>
          <a:xfrm>
            <a:off x="4572000" y="2095524"/>
            <a:ext cx="3850725" cy="369332"/>
          </a:xfrm>
          <a:prstGeom prst="rect">
            <a:avLst/>
          </a:prstGeom>
          <a:noFill/>
        </p:spPr>
        <p:txBody>
          <a:bodyPr wrap="square">
            <a:spAutoFit/>
          </a:bodyPr>
          <a:lstStyle/>
          <a:p>
            <a:pPr algn="ctr"/>
            <a:r>
              <a:rPr lang="id-ID" b="1" dirty="0" err="1">
                <a:solidFill>
                  <a:srgbClr val="7F3D43"/>
                </a:solidFill>
                <a:latin typeface="+mj-lt"/>
              </a:rPr>
              <a:t>iKajj</a:t>
            </a:r>
            <a:r>
              <a:rPr lang="id-ID" dirty="0">
                <a:solidFill>
                  <a:srgbClr val="F39C12"/>
                </a:solidFill>
                <a:latin typeface="+mj-lt"/>
              </a:rPr>
              <a:t> - </a:t>
            </a:r>
            <a:r>
              <a:rPr lang="id-ID" dirty="0" err="1">
                <a:solidFill>
                  <a:srgbClr val="F39C12"/>
                </a:solidFill>
                <a:latin typeface="+mj-lt"/>
              </a:rPr>
              <a:t>From</a:t>
            </a:r>
            <a:r>
              <a:rPr lang="id-ID" dirty="0">
                <a:solidFill>
                  <a:srgbClr val="7030A0"/>
                </a:solidFill>
                <a:latin typeface="+mj-lt"/>
              </a:rPr>
              <a:t> </a:t>
            </a:r>
            <a:r>
              <a:rPr lang="id-ID" dirty="0">
                <a:solidFill>
                  <a:srgbClr val="C0392B"/>
                </a:solidFill>
                <a:latin typeface="+mj-lt"/>
              </a:rPr>
              <a:t>IDLE</a:t>
            </a:r>
            <a:r>
              <a:rPr lang="id-ID" dirty="0">
                <a:solidFill>
                  <a:srgbClr val="7030A0"/>
                </a:solidFill>
                <a:latin typeface="+mj-lt"/>
              </a:rPr>
              <a:t> </a:t>
            </a:r>
            <a:r>
              <a:rPr lang="id-ID" dirty="0" err="1">
                <a:solidFill>
                  <a:schemeClr val="accent6">
                    <a:lumMod val="50000"/>
                  </a:schemeClr>
                </a:solidFill>
                <a:latin typeface="+mj-lt"/>
              </a:rPr>
              <a:t>to</a:t>
            </a:r>
            <a:r>
              <a:rPr lang="id-ID" dirty="0">
                <a:solidFill>
                  <a:srgbClr val="7030A0"/>
                </a:solidFill>
                <a:latin typeface="+mj-lt"/>
              </a:rPr>
              <a:t> PRODUCTIVE!</a:t>
            </a:r>
          </a:p>
        </p:txBody>
      </p:sp>
      <p:pic>
        <p:nvPicPr>
          <p:cNvPr id="4" name="Picture Placeholder 3">
            <a:extLst>
              <a:ext uri="{FF2B5EF4-FFF2-40B4-BE49-F238E27FC236}">
                <a16:creationId xmlns:a16="http://schemas.microsoft.com/office/drawing/2014/main" xmlns="" id="{CFCA289F-B28B-3E4B-B4B0-A04B7143AABE}"/>
              </a:ext>
            </a:extLst>
          </p:cNvPr>
          <p:cNvPicPr>
            <a:picLocks noGrp="1" noChangeAspect="1"/>
          </p:cNvPicPr>
          <p:nvPr>
            <p:ph type="pic" sz="quarter" idx="12"/>
          </p:nvPr>
        </p:nvPicPr>
        <p:blipFill>
          <a:blip r:embed="rId4"/>
          <a:srcRect l="10214" r="10214"/>
          <a:stretch>
            <a:fillRect/>
          </a:stretch>
        </p:blipFill>
        <p:spPr>
          <a:prstGeom prst="rect">
            <a:avLst/>
          </a:prstGeom>
        </p:spPr>
      </p:pic>
    </p:spTree>
    <p:extLst>
      <p:ext uri="{BB962C8B-B14F-4D97-AF65-F5344CB8AC3E}">
        <p14:creationId xmlns:p14="http://schemas.microsoft.com/office/powerpoint/2010/main" val="265327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4" grpId="0"/>
      <p:bldP spid="1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a:xfrm>
            <a:off x="0" y="0"/>
            <a:ext cx="9144000" cy="6858000"/>
          </a:xfrm>
          <a:prstGeom prst="rect">
            <a:avLst/>
          </a:prstGeom>
          <a:solidFill>
            <a:srgbClr val="E9E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647500" y="244882"/>
            <a:ext cx="4610100" cy="1754326"/>
          </a:xfrm>
          <a:prstGeom prst="rect">
            <a:avLst/>
          </a:prstGeom>
          <a:noFill/>
        </p:spPr>
        <p:txBody>
          <a:bodyPr wrap="square" rtlCol="0">
            <a:spAutoFit/>
          </a:bodyPr>
          <a:lstStyle/>
          <a:p>
            <a:r>
              <a:rPr lang="en-US" sz="5400" dirty="0">
                <a:solidFill>
                  <a:schemeClr val="tx1">
                    <a:lumMod val="75000"/>
                    <a:lumOff val="25000"/>
                  </a:schemeClr>
                </a:solidFill>
                <a:latin typeface="Quicksand Light" pitchFamily="18" charset="0"/>
                <a:ea typeface="Roboto Cn" pitchFamily="2" charset="0"/>
                <a:cs typeface="Open Sans Extrabold" pitchFamily="34" charset="0"/>
              </a:rPr>
              <a:t>THANKS FOR WATCHING</a:t>
            </a:r>
            <a:endParaRPr lang="en-US" sz="5400" dirty="0">
              <a:solidFill>
                <a:schemeClr val="tx1">
                  <a:lumMod val="75000"/>
                  <a:lumOff val="25000"/>
                </a:schemeClr>
              </a:solidFill>
              <a:latin typeface="Quicksand Light" pitchFamily="18" charset="0"/>
              <a:ea typeface="Roboto Cn" pitchFamily="2" charset="0"/>
              <a:cs typeface="Open Sans" pitchFamily="34" charset="0"/>
            </a:endParaRPr>
          </a:p>
        </p:txBody>
      </p:sp>
      <p:grpSp>
        <p:nvGrpSpPr>
          <p:cNvPr id="12" name="Group 11"/>
          <p:cNvGrpSpPr/>
          <p:nvPr/>
        </p:nvGrpSpPr>
        <p:grpSpPr>
          <a:xfrm>
            <a:off x="0" y="6507481"/>
            <a:ext cx="9144000" cy="45719"/>
            <a:chOff x="3750464" y="2782432"/>
            <a:chExt cx="1621632" cy="45719"/>
          </a:xfrm>
        </p:grpSpPr>
        <p:sp>
          <p:nvSpPr>
            <p:cNvPr id="13" name="Rectangle 12"/>
            <p:cNvSpPr/>
            <p:nvPr/>
          </p:nvSpPr>
          <p:spPr>
            <a:xfrm>
              <a:off x="3750464" y="2782432"/>
              <a:ext cx="935831" cy="4571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979064" y="2782432"/>
              <a:ext cx="93583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207664" y="2782432"/>
              <a:ext cx="935831"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436264" y="2782432"/>
              <a:ext cx="935831" cy="45719"/>
            </a:xfrm>
            <a:prstGeom prst="rect">
              <a:avLst/>
            </a:prstGeom>
            <a:solidFill>
              <a:srgbClr val="78D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664864" y="2782432"/>
              <a:ext cx="707231" cy="45719"/>
            </a:xfrm>
            <a:prstGeom prst="rect">
              <a:avLst/>
            </a:prstGeom>
            <a:solidFill>
              <a:srgbClr val="78D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893464" y="2782432"/>
              <a:ext cx="467915" cy="45719"/>
            </a:xfrm>
            <a:prstGeom prst="rect">
              <a:avLst/>
            </a:prstGeom>
            <a:solidFill>
              <a:srgbClr val="DE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132780" y="2782432"/>
              <a:ext cx="239316" cy="457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p:cNvSpPr txBox="1"/>
          <p:nvPr/>
        </p:nvSpPr>
        <p:spPr>
          <a:xfrm>
            <a:off x="1539693" y="2466201"/>
            <a:ext cx="3946707" cy="400110"/>
          </a:xfrm>
          <a:prstGeom prst="rect">
            <a:avLst/>
          </a:prstGeom>
          <a:noFill/>
        </p:spPr>
        <p:txBody>
          <a:bodyPr wrap="square" rtlCol="0">
            <a:spAutoFit/>
          </a:bodyPr>
          <a:lstStyle/>
          <a:p>
            <a:r>
              <a:rPr lang="en-US" sz="2000" dirty="0">
                <a:solidFill>
                  <a:schemeClr val="tx1">
                    <a:lumMod val="50000"/>
                    <a:lumOff val="50000"/>
                  </a:schemeClr>
                </a:solidFill>
                <a:latin typeface="+mj-lt"/>
                <a:ea typeface="Roboto Cn" pitchFamily="2" charset="0"/>
              </a:rPr>
              <a:t>Phone </a:t>
            </a:r>
            <a:r>
              <a:rPr lang="en-US" sz="2000" b="1" dirty="0">
                <a:solidFill>
                  <a:schemeClr val="tx1">
                    <a:lumMod val="50000"/>
                    <a:lumOff val="50000"/>
                  </a:schemeClr>
                </a:solidFill>
                <a:latin typeface="+mj-lt"/>
                <a:ea typeface="Roboto Cn" pitchFamily="2" charset="0"/>
              </a:rPr>
              <a:t>    :   </a:t>
            </a:r>
            <a:r>
              <a:rPr lang="en-US" sz="2000" dirty="0">
                <a:solidFill>
                  <a:schemeClr val="tx1">
                    <a:lumMod val="50000"/>
                    <a:lumOff val="50000"/>
                  </a:schemeClr>
                </a:solidFill>
                <a:latin typeface="+mj-lt"/>
                <a:ea typeface="Roboto Cn" pitchFamily="2" charset="0"/>
              </a:rPr>
              <a:t>+ 1 289 208 0801</a:t>
            </a:r>
          </a:p>
        </p:txBody>
      </p:sp>
      <p:grpSp>
        <p:nvGrpSpPr>
          <p:cNvPr id="22" name="Group 21"/>
          <p:cNvGrpSpPr/>
          <p:nvPr/>
        </p:nvGrpSpPr>
        <p:grpSpPr>
          <a:xfrm>
            <a:off x="714375" y="2371725"/>
            <a:ext cx="466872" cy="587366"/>
            <a:chOff x="714375" y="1722051"/>
            <a:chExt cx="466872" cy="573060"/>
          </a:xfrm>
          <a:solidFill>
            <a:srgbClr val="0070C0"/>
          </a:solidFill>
        </p:grpSpPr>
        <p:grpSp>
          <p:nvGrpSpPr>
            <p:cNvPr id="23" name="Group 22"/>
            <p:cNvGrpSpPr/>
            <p:nvPr/>
          </p:nvGrpSpPr>
          <p:grpSpPr>
            <a:xfrm>
              <a:off x="714375" y="1722051"/>
              <a:ext cx="466872" cy="573060"/>
              <a:chOff x="609600" y="1279505"/>
              <a:chExt cx="950589" cy="1166797"/>
            </a:xfrm>
            <a:grpFill/>
          </p:grpSpPr>
          <p:sp>
            <p:nvSpPr>
              <p:cNvPr id="25" name="Rectangle 24"/>
              <p:cNvSpPr/>
              <p:nvPr/>
            </p:nvSpPr>
            <p:spPr>
              <a:xfrm>
                <a:off x="609600" y="1279505"/>
                <a:ext cx="950589" cy="9505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6" name="Right Triangle 25"/>
              <p:cNvSpPr/>
              <p:nvPr/>
            </p:nvSpPr>
            <p:spPr>
              <a:xfrm rot="10800000">
                <a:off x="1295399" y="2230094"/>
                <a:ext cx="264788" cy="216208"/>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 descr="C:\Users\shark\Downloads\ios7-set-lined-1\png\call10.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rot="10800000" flipH="1" flipV="1">
              <a:off x="803581" y="1817470"/>
              <a:ext cx="298548" cy="298550"/>
            </a:xfrm>
            <a:prstGeom prst="rect">
              <a:avLst/>
            </a:prstGeom>
            <a:grpFill/>
            <a:ln>
              <a:noFill/>
            </a:ln>
          </p:spPr>
        </p:pic>
      </p:grpSp>
      <p:sp>
        <p:nvSpPr>
          <p:cNvPr id="27" name="TextBox 26"/>
          <p:cNvSpPr txBox="1"/>
          <p:nvPr/>
        </p:nvSpPr>
        <p:spPr>
          <a:xfrm>
            <a:off x="1539692" y="4581267"/>
            <a:ext cx="4480107" cy="400110"/>
          </a:xfrm>
          <a:prstGeom prst="rect">
            <a:avLst/>
          </a:prstGeom>
          <a:noFill/>
        </p:spPr>
        <p:txBody>
          <a:bodyPr wrap="square" rtlCol="0">
            <a:spAutoFit/>
          </a:bodyPr>
          <a:lstStyle/>
          <a:p>
            <a:r>
              <a:rPr lang="en-US" sz="2000" dirty="0">
                <a:solidFill>
                  <a:schemeClr val="tx1">
                    <a:lumMod val="50000"/>
                    <a:lumOff val="50000"/>
                  </a:schemeClr>
                </a:solidFill>
                <a:latin typeface="+mj-lt"/>
                <a:ea typeface="Roboto Cn" pitchFamily="2" charset="0"/>
              </a:rPr>
              <a:t>Email  </a:t>
            </a:r>
            <a:r>
              <a:rPr lang="en-US" sz="2000" b="1" dirty="0">
                <a:solidFill>
                  <a:schemeClr val="tx1">
                    <a:lumMod val="50000"/>
                    <a:lumOff val="50000"/>
                  </a:schemeClr>
                </a:solidFill>
                <a:latin typeface="+mj-lt"/>
                <a:ea typeface="Roboto Cn" pitchFamily="2" charset="0"/>
              </a:rPr>
              <a:t>    :   </a:t>
            </a:r>
            <a:r>
              <a:rPr lang="en-US" sz="2000" u="sng" dirty="0" err="1">
                <a:solidFill>
                  <a:srgbClr val="00B0F0"/>
                </a:solidFill>
                <a:latin typeface="+mj-lt"/>
                <a:ea typeface="Roboto Cn" pitchFamily="2" charset="0"/>
              </a:rPr>
              <a:t>mchowdhury@pi-lab.ca</a:t>
            </a:r>
            <a:endParaRPr lang="en-US" sz="2000" u="sng" dirty="0">
              <a:solidFill>
                <a:srgbClr val="00B0F0"/>
              </a:solidFill>
              <a:latin typeface="+mj-lt"/>
              <a:ea typeface="Roboto Cn" pitchFamily="2" charset="0"/>
            </a:endParaRPr>
          </a:p>
        </p:txBody>
      </p:sp>
      <p:grpSp>
        <p:nvGrpSpPr>
          <p:cNvPr id="28" name="Group 27"/>
          <p:cNvGrpSpPr/>
          <p:nvPr/>
        </p:nvGrpSpPr>
        <p:grpSpPr>
          <a:xfrm>
            <a:off x="714375" y="4474866"/>
            <a:ext cx="466872" cy="587366"/>
            <a:chOff x="714375" y="3289882"/>
            <a:chExt cx="466872" cy="573060"/>
          </a:xfrm>
          <a:solidFill>
            <a:srgbClr val="78D6EA"/>
          </a:solidFill>
        </p:grpSpPr>
        <p:grpSp>
          <p:nvGrpSpPr>
            <p:cNvPr id="29" name="Group 28"/>
            <p:cNvGrpSpPr/>
            <p:nvPr/>
          </p:nvGrpSpPr>
          <p:grpSpPr>
            <a:xfrm>
              <a:off x="714375" y="3289882"/>
              <a:ext cx="466872" cy="573060"/>
              <a:chOff x="609600" y="1279505"/>
              <a:chExt cx="950589" cy="1166797"/>
            </a:xfrm>
            <a:grpFill/>
          </p:grpSpPr>
          <p:sp>
            <p:nvSpPr>
              <p:cNvPr id="31" name="Rectangle 30"/>
              <p:cNvSpPr/>
              <p:nvPr/>
            </p:nvSpPr>
            <p:spPr>
              <a:xfrm>
                <a:off x="609600" y="1279505"/>
                <a:ext cx="950589" cy="9505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2" name="Right Triangle 31"/>
              <p:cNvSpPr/>
              <p:nvPr/>
            </p:nvSpPr>
            <p:spPr>
              <a:xfrm rot="10800000">
                <a:off x="1295399" y="2230094"/>
                <a:ext cx="264788" cy="216208"/>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3" descr="C:\Users\shark\Downloads\ios7-set-lined-1\png\mail21.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794136" y="3370068"/>
              <a:ext cx="317439" cy="317439"/>
            </a:xfrm>
            <a:prstGeom prst="rect">
              <a:avLst/>
            </a:prstGeom>
            <a:grpFill/>
            <a:ln>
              <a:noFill/>
            </a:ln>
          </p:spPr>
        </p:pic>
      </p:grpSp>
      <p:sp>
        <p:nvSpPr>
          <p:cNvPr id="33" name="TextBox 32"/>
          <p:cNvSpPr txBox="1"/>
          <p:nvPr/>
        </p:nvSpPr>
        <p:spPr>
          <a:xfrm>
            <a:off x="1539694" y="5638800"/>
            <a:ext cx="5394506" cy="1015663"/>
          </a:xfrm>
          <a:prstGeom prst="rect">
            <a:avLst/>
          </a:prstGeom>
          <a:noFill/>
        </p:spPr>
        <p:txBody>
          <a:bodyPr wrap="square" rtlCol="0">
            <a:spAutoFit/>
          </a:bodyPr>
          <a:lstStyle/>
          <a:p>
            <a:r>
              <a:rPr lang="en-US" sz="2000" dirty="0">
                <a:solidFill>
                  <a:schemeClr val="tx1">
                    <a:lumMod val="50000"/>
                    <a:lumOff val="50000"/>
                  </a:schemeClr>
                </a:solidFill>
                <a:latin typeface="+mj-lt"/>
                <a:ea typeface="Roboto Cn" pitchFamily="2" charset="0"/>
              </a:rPr>
              <a:t>Web  </a:t>
            </a:r>
            <a:r>
              <a:rPr lang="en-US" sz="2000" b="1" dirty="0">
                <a:solidFill>
                  <a:schemeClr val="tx1">
                    <a:lumMod val="50000"/>
                    <a:lumOff val="50000"/>
                  </a:schemeClr>
                </a:solidFill>
                <a:latin typeface="+mj-lt"/>
                <a:ea typeface="Roboto Cn" pitchFamily="2" charset="0"/>
              </a:rPr>
              <a:t>      :   </a:t>
            </a:r>
            <a:r>
              <a:rPr lang="en-US" sz="2000" dirty="0">
                <a:solidFill>
                  <a:schemeClr val="tx1">
                    <a:lumMod val="50000"/>
                    <a:lumOff val="50000"/>
                  </a:schemeClr>
                </a:solidFill>
                <a:latin typeface="+mj-lt"/>
                <a:ea typeface="Roboto Cn" pitchFamily="2" charset="0"/>
                <a:hlinkClick r:id="rId7"/>
              </a:rPr>
              <a:t>www.pi-lab.ca</a:t>
            </a:r>
            <a:r>
              <a:rPr lang="en-US" sz="2000" dirty="0">
                <a:solidFill>
                  <a:schemeClr val="tx1">
                    <a:lumMod val="50000"/>
                    <a:lumOff val="50000"/>
                  </a:schemeClr>
                </a:solidFill>
                <a:latin typeface="+mj-lt"/>
                <a:ea typeface="Roboto Cn" pitchFamily="2" charset="0"/>
              </a:rPr>
              <a:t>, </a:t>
            </a:r>
            <a:br>
              <a:rPr lang="en-US" sz="2000" dirty="0">
                <a:solidFill>
                  <a:schemeClr val="tx1">
                    <a:lumMod val="50000"/>
                    <a:lumOff val="50000"/>
                  </a:schemeClr>
                </a:solidFill>
                <a:latin typeface="+mj-lt"/>
                <a:ea typeface="Roboto Cn" pitchFamily="2" charset="0"/>
              </a:rPr>
            </a:br>
            <a:r>
              <a:rPr lang="en-US" sz="2000" dirty="0">
                <a:solidFill>
                  <a:schemeClr val="tx1">
                    <a:lumMod val="50000"/>
                    <a:lumOff val="50000"/>
                  </a:schemeClr>
                </a:solidFill>
                <a:latin typeface="+mj-lt"/>
                <a:ea typeface="Roboto Cn" pitchFamily="2" charset="0"/>
              </a:rPr>
              <a:t>	    </a:t>
            </a:r>
            <a:r>
              <a:rPr lang="en-US" sz="2000" dirty="0">
                <a:solidFill>
                  <a:schemeClr val="tx1">
                    <a:lumMod val="50000"/>
                    <a:lumOff val="50000"/>
                  </a:schemeClr>
                </a:solidFill>
                <a:latin typeface="+mj-lt"/>
                <a:ea typeface="Roboto Cn" pitchFamily="2" charset="0"/>
                <a:hlinkClick r:id="rId8"/>
              </a:rPr>
              <a:t>www.musabbir.com</a:t>
            </a:r>
            <a:r>
              <a:rPr lang="en-US" sz="2000" dirty="0">
                <a:solidFill>
                  <a:schemeClr val="tx1">
                    <a:lumMod val="50000"/>
                    <a:lumOff val="50000"/>
                  </a:schemeClr>
                </a:solidFill>
                <a:latin typeface="+mj-lt"/>
                <a:ea typeface="Roboto Cn" pitchFamily="2" charset="0"/>
              </a:rPr>
              <a:t> </a:t>
            </a:r>
          </a:p>
          <a:p>
            <a:endParaRPr lang="en-US" sz="2000" dirty="0">
              <a:solidFill>
                <a:schemeClr val="tx1">
                  <a:lumMod val="50000"/>
                  <a:lumOff val="50000"/>
                </a:schemeClr>
              </a:solidFill>
              <a:latin typeface="+mj-lt"/>
              <a:ea typeface="Roboto Cn" pitchFamily="2" charset="0"/>
            </a:endParaRPr>
          </a:p>
        </p:txBody>
      </p:sp>
      <p:grpSp>
        <p:nvGrpSpPr>
          <p:cNvPr id="34" name="Group 33"/>
          <p:cNvGrpSpPr/>
          <p:nvPr/>
        </p:nvGrpSpPr>
        <p:grpSpPr>
          <a:xfrm>
            <a:off x="714375" y="5535142"/>
            <a:ext cx="466872" cy="587366"/>
            <a:chOff x="714375" y="4085089"/>
            <a:chExt cx="466872" cy="573060"/>
          </a:xfrm>
          <a:solidFill>
            <a:srgbClr val="B5E9F4"/>
          </a:solidFill>
        </p:grpSpPr>
        <p:grpSp>
          <p:nvGrpSpPr>
            <p:cNvPr id="35" name="Group 34"/>
            <p:cNvGrpSpPr/>
            <p:nvPr/>
          </p:nvGrpSpPr>
          <p:grpSpPr>
            <a:xfrm>
              <a:off x="714375" y="4085089"/>
              <a:ext cx="466872" cy="573060"/>
              <a:chOff x="609600" y="1279505"/>
              <a:chExt cx="950589" cy="1166797"/>
            </a:xfrm>
            <a:grpFill/>
          </p:grpSpPr>
          <p:sp>
            <p:nvSpPr>
              <p:cNvPr id="37" name="Rectangle 36"/>
              <p:cNvSpPr/>
              <p:nvPr/>
            </p:nvSpPr>
            <p:spPr>
              <a:xfrm>
                <a:off x="609600" y="1279505"/>
                <a:ext cx="950589" cy="9505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 name="Right Triangle 37"/>
              <p:cNvSpPr/>
              <p:nvPr/>
            </p:nvSpPr>
            <p:spPr>
              <a:xfrm rot="10800000">
                <a:off x="1295399" y="2230094"/>
                <a:ext cx="264788" cy="216208"/>
              </a:xfrm>
              <a:prstGeom prst="rtTriangle">
                <a:avLst/>
              </a:prstGeom>
              <a:solidFill>
                <a:srgbClr val="78D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6" name="Picture 4" descr="C:\Users\shark\Downloads\ios7-set-lined-1\png\globe14.pn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786349" y="4167012"/>
              <a:ext cx="333012" cy="333014"/>
            </a:xfrm>
            <a:prstGeom prst="rect">
              <a:avLst/>
            </a:prstGeom>
            <a:grpFill/>
            <a:ln>
              <a:noFill/>
            </a:ln>
          </p:spPr>
        </p:pic>
      </p:grpSp>
      <p:sp>
        <p:nvSpPr>
          <p:cNvPr id="39" name="TextBox 38"/>
          <p:cNvSpPr txBox="1"/>
          <p:nvPr/>
        </p:nvSpPr>
        <p:spPr>
          <a:xfrm>
            <a:off x="1539693" y="3352800"/>
            <a:ext cx="5026258" cy="707886"/>
          </a:xfrm>
          <a:prstGeom prst="rect">
            <a:avLst/>
          </a:prstGeom>
          <a:noFill/>
        </p:spPr>
        <p:txBody>
          <a:bodyPr wrap="square" rtlCol="0">
            <a:spAutoFit/>
          </a:bodyPr>
          <a:lstStyle/>
          <a:p>
            <a:r>
              <a:rPr lang="en-US" sz="2000" dirty="0">
                <a:solidFill>
                  <a:schemeClr val="tx1">
                    <a:lumMod val="50000"/>
                    <a:lumOff val="50000"/>
                  </a:schemeClr>
                </a:solidFill>
                <a:latin typeface="+mj-lt"/>
                <a:ea typeface="Roboto Cn" pitchFamily="2" charset="0"/>
              </a:rPr>
              <a:t>Address</a:t>
            </a:r>
            <a:r>
              <a:rPr lang="en-US" sz="2000" b="1" dirty="0">
                <a:solidFill>
                  <a:schemeClr val="tx1">
                    <a:lumMod val="50000"/>
                    <a:lumOff val="50000"/>
                  </a:schemeClr>
                </a:solidFill>
                <a:latin typeface="+mj-lt"/>
                <a:ea typeface="Roboto Cn" pitchFamily="2" charset="0"/>
              </a:rPr>
              <a:t>  :   </a:t>
            </a:r>
            <a:r>
              <a:rPr lang="en-US" sz="2000" dirty="0">
                <a:solidFill>
                  <a:schemeClr val="tx1">
                    <a:lumMod val="50000"/>
                    <a:lumOff val="50000"/>
                  </a:schemeClr>
                </a:solidFill>
                <a:latin typeface="+mj-lt"/>
                <a:ea typeface="Roboto Cn" pitchFamily="2" charset="0"/>
              </a:rPr>
              <a:t>135 Taylor Road, </a:t>
            </a:r>
            <a:br>
              <a:rPr lang="en-US" sz="2000" dirty="0">
                <a:solidFill>
                  <a:schemeClr val="tx1">
                    <a:lumMod val="50000"/>
                    <a:lumOff val="50000"/>
                  </a:schemeClr>
                </a:solidFill>
                <a:latin typeface="+mj-lt"/>
                <a:ea typeface="Roboto Cn" pitchFamily="2" charset="0"/>
              </a:rPr>
            </a:br>
            <a:r>
              <a:rPr lang="en-US" sz="2000" dirty="0">
                <a:solidFill>
                  <a:schemeClr val="tx1">
                    <a:lumMod val="50000"/>
                    <a:lumOff val="50000"/>
                  </a:schemeClr>
                </a:solidFill>
                <a:latin typeface="+mj-lt"/>
                <a:ea typeface="Roboto Cn" pitchFamily="2" charset="0"/>
              </a:rPr>
              <a:t>Niagara on the lake, Ontario, Canada</a:t>
            </a:r>
          </a:p>
        </p:txBody>
      </p:sp>
      <p:grpSp>
        <p:nvGrpSpPr>
          <p:cNvPr id="40" name="Group 39"/>
          <p:cNvGrpSpPr/>
          <p:nvPr/>
        </p:nvGrpSpPr>
        <p:grpSpPr>
          <a:xfrm>
            <a:off x="714375" y="3403029"/>
            <a:ext cx="466872" cy="587366"/>
            <a:chOff x="714375" y="2495529"/>
            <a:chExt cx="466872" cy="573060"/>
          </a:xfrm>
          <a:solidFill>
            <a:srgbClr val="00B0F0"/>
          </a:solidFill>
        </p:grpSpPr>
        <p:grpSp>
          <p:nvGrpSpPr>
            <p:cNvPr id="41" name="Group 40"/>
            <p:cNvGrpSpPr/>
            <p:nvPr/>
          </p:nvGrpSpPr>
          <p:grpSpPr>
            <a:xfrm>
              <a:off x="714375" y="2495529"/>
              <a:ext cx="466872" cy="573060"/>
              <a:chOff x="609600" y="1279505"/>
              <a:chExt cx="950589" cy="1166797"/>
            </a:xfrm>
            <a:grpFill/>
          </p:grpSpPr>
          <p:sp>
            <p:nvSpPr>
              <p:cNvPr id="44" name="Rectangle 43"/>
              <p:cNvSpPr/>
              <p:nvPr/>
            </p:nvSpPr>
            <p:spPr>
              <a:xfrm>
                <a:off x="609600" y="1279505"/>
                <a:ext cx="950589" cy="9505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5" name="Right Triangle 44"/>
              <p:cNvSpPr/>
              <p:nvPr/>
            </p:nvSpPr>
            <p:spPr>
              <a:xfrm rot="10800000">
                <a:off x="1295399" y="2230094"/>
                <a:ext cx="264788" cy="21620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3" name="Picture 5" descr="C:\Users\shark\Downloads\ios7-set-lined-1\png\home60.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777171" y="2564178"/>
              <a:ext cx="351369" cy="351369"/>
            </a:xfrm>
            <a:prstGeom prst="rect">
              <a:avLst/>
            </a:prstGeom>
            <a:grpFill/>
            <a:ln>
              <a:noFill/>
            </a:ln>
          </p:spPr>
        </p:pic>
      </p:grpSp>
      <p:cxnSp>
        <p:nvCxnSpPr>
          <p:cNvPr id="46" name="Straight Connector 45"/>
          <p:cNvCxnSpPr/>
          <p:nvPr/>
        </p:nvCxnSpPr>
        <p:spPr>
          <a:xfrm>
            <a:off x="732974" y="3149600"/>
            <a:ext cx="47534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32974" y="4216400"/>
            <a:ext cx="47534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32974" y="5257800"/>
            <a:ext cx="47534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xmlns="" id="{9B08E590-7AFB-D54A-B6F0-9AA018FA1FA9}"/>
              </a:ext>
            </a:extLst>
          </p:cNvPr>
          <p:cNvPicPr>
            <a:picLocks noChangeAspect="1"/>
          </p:cNvPicPr>
          <p:nvPr/>
        </p:nvPicPr>
        <p:blipFill>
          <a:blip r:embed="rId13"/>
          <a:stretch>
            <a:fillRect/>
          </a:stretch>
        </p:blipFill>
        <p:spPr>
          <a:xfrm>
            <a:off x="5988321" y="2481507"/>
            <a:ext cx="2819735" cy="1677742"/>
          </a:xfrm>
          <a:prstGeom prst="rect">
            <a:avLst/>
          </a:prstGeom>
        </p:spPr>
      </p:pic>
      <p:pic>
        <p:nvPicPr>
          <p:cNvPr id="5" name="Picture 4">
            <a:extLst>
              <a:ext uri="{FF2B5EF4-FFF2-40B4-BE49-F238E27FC236}">
                <a16:creationId xmlns:a16="http://schemas.microsoft.com/office/drawing/2014/main" xmlns="" id="{2CFAF8FC-76AB-E448-B313-B128A4E8BD59}"/>
              </a:ext>
            </a:extLst>
          </p:cNvPr>
          <p:cNvPicPr>
            <a:picLocks noChangeAspect="1"/>
          </p:cNvPicPr>
          <p:nvPr/>
        </p:nvPicPr>
        <p:blipFill>
          <a:blip r:embed="rId14"/>
          <a:stretch>
            <a:fillRect/>
          </a:stretch>
        </p:blipFill>
        <p:spPr>
          <a:xfrm>
            <a:off x="6013721" y="4323926"/>
            <a:ext cx="3810000" cy="1854200"/>
          </a:xfrm>
          <a:prstGeom prst="rect">
            <a:avLst/>
          </a:prstGeom>
        </p:spPr>
      </p:pic>
      <p:pic>
        <p:nvPicPr>
          <p:cNvPr id="50" name="Picture 49">
            <a:extLst>
              <a:ext uri="{FF2B5EF4-FFF2-40B4-BE49-F238E27FC236}">
                <a16:creationId xmlns:a16="http://schemas.microsoft.com/office/drawing/2014/main" xmlns="" id="{C15D1028-98A6-4144-8903-DB316EBF9164}"/>
              </a:ext>
            </a:extLst>
          </p:cNvPr>
          <p:cNvPicPr>
            <a:picLocks noChangeAspect="1"/>
          </p:cNvPicPr>
          <p:nvPr/>
        </p:nvPicPr>
        <p:blipFill rotWithShape="1">
          <a:blip r:embed="rId15"/>
          <a:srcRect t="14524" b="6698"/>
          <a:stretch/>
        </p:blipFill>
        <p:spPr>
          <a:xfrm>
            <a:off x="6172200" y="173460"/>
            <a:ext cx="2230482" cy="2117547"/>
          </a:xfrm>
          <a:prstGeom prst="rect">
            <a:avLst/>
          </a:prstGeom>
        </p:spPr>
      </p:pic>
    </p:spTree>
    <p:extLst>
      <p:ext uri="{BB962C8B-B14F-4D97-AF65-F5344CB8AC3E}">
        <p14:creationId xmlns:p14="http://schemas.microsoft.com/office/powerpoint/2010/main" val="5817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1" grpId="0"/>
      <p:bldP spid="27" grpId="0"/>
      <p:bldP spid="33"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61F6E5BF-BB84-634A-B62E-3DE00CC3F07C}"/>
              </a:ext>
            </a:extLst>
          </p:cNvPr>
          <p:cNvPicPr>
            <a:picLocks noChangeAspect="1"/>
          </p:cNvPicPr>
          <p:nvPr/>
        </p:nvPicPr>
        <p:blipFill>
          <a:blip r:embed="rId3"/>
          <a:stretch>
            <a:fillRect/>
          </a:stretch>
        </p:blipFill>
        <p:spPr>
          <a:xfrm>
            <a:off x="5197872" y="5482150"/>
            <a:ext cx="952500" cy="1244600"/>
          </a:xfrm>
          <a:prstGeom prst="rect">
            <a:avLst/>
          </a:prstGeom>
        </p:spPr>
      </p:pic>
      <p:pic>
        <p:nvPicPr>
          <p:cNvPr id="18" name="Picture 17">
            <a:extLst>
              <a:ext uri="{FF2B5EF4-FFF2-40B4-BE49-F238E27FC236}">
                <a16:creationId xmlns:a16="http://schemas.microsoft.com/office/drawing/2014/main" xmlns="" id="{8080CDEA-86E6-0E41-97C9-9799A627DD80}"/>
              </a:ext>
            </a:extLst>
          </p:cNvPr>
          <p:cNvPicPr>
            <a:picLocks noChangeAspect="1"/>
          </p:cNvPicPr>
          <p:nvPr/>
        </p:nvPicPr>
        <p:blipFill>
          <a:blip r:embed="rId4"/>
          <a:stretch>
            <a:fillRect/>
          </a:stretch>
        </p:blipFill>
        <p:spPr>
          <a:xfrm>
            <a:off x="4278844" y="2721624"/>
            <a:ext cx="1168273" cy="1168273"/>
          </a:xfrm>
          <a:prstGeom prst="rect">
            <a:avLst/>
          </a:prstGeom>
        </p:spPr>
      </p:pic>
      <p:pic>
        <p:nvPicPr>
          <p:cNvPr id="9" name="Picture 8">
            <a:extLst>
              <a:ext uri="{FF2B5EF4-FFF2-40B4-BE49-F238E27FC236}">
                <a16:creationId xmlns:a16="http://schemas.microsoft.com/office/drawing/2014/main" xmlns="" id="{A3C9EBD7-E688-CB41-8F92-CF23DFE9BE09}"/>
              </a:ext>
            </a:extLst>
          </p:cNvPr>
          <p:cNvPicPr>
            <a:picLocks noChangeAspect="1"/>
          </p:cNvPicPr>
          <p:nvPr/>
        </p:nvPicPr>
        <p:blipFill>
          <a:blip r:embed="rId5"/>
          <a:stretch>
            <a:fillRect/>
          </a:stretch>
        </p:blipFill>
        <p:spPr>
          <a:xfrm>
            <a:off x="337776" y="4267200"/>
            <a:ext cx="957624" cy="957624"/>
          </a:xfrm>
          <a:prstGeom prst="rect">
            <a:avLst/>
          </a:prstGeom>
        </p:spPr>
      </p:pic>
      <p:sp>
        <p:nvSpPr>
          <p:cNvPr id="14" name="Freeform 13"/>
          <p:cNvSpPr/>
          <p:nvPr/>
        </p:nvSpPr>
        <p:spPr>
          <a:xfrm>
            <a:off x="0" y="1193801"/>
            <a:ext cx="6717244" cy="5664200"/>
          </a:xfrm>
          <a:custGeom>
            <a:avLst/>
            <a:gdLst>
              <a:gd name="connsiteX0" fmla="*/ 0 w 8155985"/>
              <a:gd name="connsiteY0" fmla="*/ 3657002 h 3657002"/>
              <a:gd name="connsiteX1" fmla="*/ 1771650 w 8155985"/>
              <a:gd name="connsiteY1" fmla="*/ 2799752 h 3657002"/>
              <a:gd name="connsiteX2" fmla="*/ 5229225 w 8155985"/>
              <a:gd name="connsiteY2" fmla="*/ 2971202 h 3657002"/>
              <a:gd name="connsiteX3" fmla="*/ 7896225 w 8155985"/>
              <a:gd name="connsiteY3" fmla="*/ 247052 h 3657002"/>
              <a:gd name="connsiteX4" fmla="*/ 7905750 w 8155985"/>
              <a:gd name="connsiteY4" fmla="*/ 294677 h 3657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5985" h="3657002">
                <a:moveTo>
                  <a:pt x="0" y="3657002"/>
                </a:moveTo>
                <a:cubicBezTo>
                  <a:pt x="450056" y="3285527"/>
                  <a:pt x="900113" y="2914052"/>
                  <a:pt x="1771650" y="2799752"/>
                </a:cubicBezTo>
                <a:cubicBezTo>
                  <a:pt x="2643187" y="2685452"/>
                  <a:pt x="4208463" y="3396652"/>
                  <a:pt x="5229225" y="2971202"/>
                </a:cubicBezTo>
                <a:cubicBezTo>
                  <a:pt x="6249988" y="2545752"/>
                  <a:pt x="7450138" y="693139"/>
                  <a:pt x="7896225" y="247052"/>
                </a:cubicBezTo>
                <a:cubicBezTo>
                  <a:pt x="8342312" y="-199035"/>
                  <a:pt x="8124031" y="47821"/>
                  <a:pt x="7905750" y="294677"/>
                </a:cubicBezTo>
              </a:path>
            </a:pathLst>
          </a:custGeom>
          <a:ln w="571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Freeform 15"/>
          <p:cNvSpPr/>
          <p:nvPr/>
        </p:nvSpPr>
        <p:spPr>
          <a:xfrm>
            <a:off x="6400800" y="1219200"/>
            <a:ext cx="1895810" cy="5461000"/>
          </a:xfrm>
          <a:custGeom>
            <a:avLst/>
            <a:gdLst>
              <a:gd name="connsiteX0" fmla="*/ 760853 w 2580128"/>
              <a:gd name="connsiteY0" fmla="*/ 0 h 4991100"/>
              <a:gd name="connsiteX1" fmla="*/ 94103 w 2580128"/>
              <a:gd name="connsiteY1" fmla="*/ 3543300 h 4991100"/>
              <a:gd name="connsiteX2" fmla="*/ 2580128 w 2580128"/>
              <a:gd name="connsiteY2" fmla="*/ 4991100 h 4991100"/>
            </a:gdLst>
            <a:ahLst/>
            <a:cxnLst>
              <a:cxn ang="0">
                <a:pos x="connsiteX0" y="connsiteY0"/>
              </a:cxn>
              <a:cxn ang="0">
                <a:pos x="connsiteX1" y="connsiteY1"/>
              </a:cxn>
              <a:cxn ang="0">
                <a:pos x="connsiteX2" y="connsiteY2"/>
              </a:cxn>
            </a:cxnLst>
            <a:rect l="l" t="t" r="r" b="b"/>
            <a:pathLst>
              <a:path w="2580128" h="4991100">
                <a:moveTo>
                  <a:pt x="760853" y="0"/>
                </a:moveTo>
                <a:cubicBezTo>
                  <a:pt x="275871" y="1355725"/>
                  <a:pt x="-209110" y="2711450"/>
                  <a:pt x="94103" y="3543300"/>
                </a:cubicBezTo>
                <a:cubicBezTo>
                  <a:pt x="397315" y="4375150"/>
                  <a:pt x="1488721" y="4683125"/>
                  <a:pt x="2580128" y="4991100"/>
                </a:cubicBezTo>
              </a:path>
            </a:pathLst>
          </a:custGeom>
          <a:ln w="571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p:cNvSpPr/>
          <p:nvPr/>
        </p:nvSpPr>
        <p:spPr>
          <a:xfrm>
            <a:off x="6257926" y="695751"/>
            <a:ext cx="1096193" cy="1133049"/>
          </a:xfrm>
          <a:prstGeom prst="ellipse">
            <a:avLst/>
          </a:prstGeom>
          <a:solidFill>
            <a:srgbClr val="00206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extBox 145"/>
          <p:cNvSpPr txBox="1"/>
          <p:nvPr/>
        </p:nvSpPr>
        <p:spPr>
          <a:xfrm>
            <a:off x="533400" y="838200"/>
            <a:ext cx="4325882" cy="830997"/>
          </a:xfrm>
          <a:prstGeom prst="rect">
            <a:avLst/>
          </a:prstGeom>
          <a:noFill/>
        </p:spPr>
        <p:txBody>
          <a:bodyPr wrap="square" rtlCol="0">
            <a:spAutoFit/>
          </a:bodyPr>
          <a:lstStyle/>
          <a:p>
            <a:r>
              <a:rPr lang="en-US" sz="4800" dirty="0">
                <a:solidFill>
                  <a:schemeClr val="tx1">
                    <a:lumMod val="75000"/>
                    <a:lumOff val="25000"/>
                  </a:schemeClr>
                </a:solidFill>
                <a:latin typeface="Quicksand Light" pitchFamily="18" charset="0"/>
                <a:ea typeface="Roboto Cn" pitchFamily="2" charset="0"/>
                <a:cs typeface="Open Sans Extrabold" pitchFamily="34" charset="0"/>
              </a:rPr>
              <a:t>SMART Lifestyle</a:t>
            </a:r>
            <a:endParaRPr lang="en-US" sz="4800" dirty="0">
              <a:solidFill>
                <a:schemeClr val="tx1">
                  <a:lumMod val="75000"/>
                  <a:lumOff val="25000"/>
                </a:schemeClr>
              </a:solidFill>
              <a:latin typeface="Quicksand Light" pitchFamily="18" charset="0"/>
              <a:ea typeface="Roboto Cn" pitchFamily="2" charset="0"/>
              <a:cs typeface="Open Sans" pitchFamily="34" charset="0"/>
            </a:endParaRPr>
          </a:p>
        </p:txBody>
      </p:sp>
      <p:sp>
        <p:nvSpPr>
          <p:cNvPr id="147" name="TextBox 146"/>
          <p:cNvSpPr txBox="1"/>
          <p:nvPr/>
        </p:nvSpPr>
        <p:spPr>
          <a:xfrm>
            <a:off x="495552" y="286456"/>
            <a:ext cx="4076448" cy="461665"/>
          </a:xfrm>
          <a:prstGeom prst="rect">
            <a:avLst/>
          </a:prstGeom>
          <a:noFill/>
        </p:spPr>
        <p:txBody>
          <a:bodyPr wrap="square" rtlCol="0">
            <a:spAutoFit/>
          </a:bodyPr>
          <a:lstStyle/>
          <a:p>
            <a:r>
              <a:rPr lang="en-US" sz="2400" dirty="0">
                <a:solidFill>
                  <a:schemeClr val="tx1">
                    <a:lumMod val="65000"/>
                    <a:lumOff val="35000"/>
                  </a:schemeClr>
                </a:solidFill>
                <a:latin typeface="Quicksand Light" pitchFamily="18" charset="0"/>
                <a:ea typeface="Roboto Cn" pitchFamily="2" charset="0"/>
                <a:cs typeface="Open Sans Extrabold" pitchFamily="34" charset="0"/>
              </a:rPr>
              <a:t>On a typical day living in </a:t>
            </a:r>
            <a:endParaRPr lang="en-US" sz="200" dirty="0">
              <a:solidFill>
                <a:schemeClr val="tx1">
                  <a:lumMod val="65000"/>
                  <a:lumOff val="35000"/>
                </a:schemeClr>
              </a:solidFill>
              <a:latin typeface="Quicksand Light" pitchFamily="18" charset="0"/>
              <a:ea typeface="Roboto Cn" pitchFamily="2" charset="0"/>
              <a:cs typeface="Open Sans" pitchFamily="34" charset="0"/>
            </a:endParaRPr>
          </a:p>
        </p:txBody>
      </p:sp>
      <p:grpSp>
        <p:nvGrpSpPr>
          <p:cNvPr id="3" name="Group 2"/>
          <p:cNvGrpSpPr/>
          <p:nvPr/>
        </p:nvGrpSpPr>
        <p:grpSpPr>
          <a:xfrm>
            <a:off x="1881712" y="5697518"/>
            <a:ext cx="1394888" cy="829366"/>
            <a:chOff x="1881712" y="4060939"/>
            <a:chExt cx="1394888" cy="814367"/>
          </a:xfrm>
        </p:grpSpPr>
        <p:sp>
          <p:nvSpPr>
            <p:cNvPr id="15" name="Flowchart: Extract 14"/>
            <p:cNvSpPr/>
            <p:nvPr/>
          </p:nvSpPr>
          <p:spPr>
            <a:xfrm>
              <a:off x="2202919" y="4060939"/>
              <a:ext cx="752475" cy="392369"/>
            </a:xfrm>
            <a:prstGeom prst="flowChartExtract">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t>1.1</a:t>
              </a:r>
            </a:p>
          </p:txBody>
        </p:sp>
        <p:sp>
          <p:nvSpPr>
            <p:cNvPr id="157" name="TextBox 156"/>
            <p:cNvSpPr txBox="1"/>
            <p:nvPr/>
          </p:nvSpPr>
          <p:spPr>
            <a:xfrm>
              <a:off x="1881712" y="4452212"/>
              <a:ext cx="1394888" cy="423094"/>
            </a:xfrm>
            <a:prstGeom prst="rect">
              <a:avLst/>
            </a:prstGeom>
            <a:noFill/>
          </p:spPr>
          <p:txBody>
            <a:bodyPr wrap="square" rtlCol="0">
              <a:spAutoFit/>
            </a:bodyPr>
            <a:lstStyle/>
            <a:p>
              <a:pPr algn="ctr"/>
              <a:r>
                <a:rPr lang="pt-BR" sz="1100" dirty="0">
                  <a:solidFill>
                    <a:schemeClr val="tx1">
                      <a:lumMod val="50000"/>
                      <a:lumOff val="50000"/>
                    </a:schemeClr>
                  </a:solidFill>
                  <a:latin typeface="+mj-lt"/>
                  <a:ea typeface="Roboto Cn" pitchFamily="2" charset="0"/>
                  <a:cs typeface="Open Sans" pitchFamily="34" charset="0"/>
                </a:rPr>
                <a:t>SMART Light </a:t>
              </a:r>
              <a:r>
                <a:rPr lang="pt-BR" sz="1100" dirty="0" err="1">
                  <a:solidFill>
                    <a:schemeClr val="tx1">
                      <a:lumMod val="50000"/>
                      <a:lumOff val="50000"/>
                    </a:schemeClr>
                  </a:solidFill>
                  <a:latin typeface="+mj-lt"/>
                  <a:ea typeface="Roboto Cn" pitchFamily="2" charset="0"/>
                  <a:cs typeface="Open Sans" pitchFamily="34" charset="0"/>
                </a:rPr>
                <a:t>bulbs</a:t>
              </a:r>
              <a:r>
                <a:rPr lang="pt-BR" sz="1100" dirty="0">
                  <a:solidFill>
                    <a:schemeClr val="tx1">
                      <a:lumMod val="50000"/>
                      <a:lumOff val="50000"/>
                    </a:schemeClr>
                  </a:solidFill>
                  <a:latin typeface="+mj-lt"/>
                  <a:ea typeface="Roboto Cn" pitchFamily="2" charset="0"/>
                  <a:cs typeface="Open Sans" pitchFamily="34" charset="0"/>
                </a:rPr>
                <a:t/>
              </a:r>
              <a:br>
                <a:rPr lang="pt-BR" sz="1100" dirty="0">
                  <a:solidFill>
                    <a:schemeClr val="tx1">
                      <a:lumMod val="50000"/>
                      <a:lumOff val="50000"/>
                    </a:schemeClr>
                  </a:solidFill>
                  <a:latin typeface="+mj-lt"/>
                  <a:ea typeface="Roboto Cn" pitchFamily="2" charset="0"/>
                  <a:cs typeface="Open Sans" pitchFamily="34" charset="0"/>
                </a:rPr>
              </a:br>
              <a:r>
                <a:rPr lang="pt-BR" sz="1100" dirty="0" err="1">
                  <a:solidFill>
                    <a:schemeClr val="tx1">
                      <a:lumMod val="50000"/>
                      <a:lumOff val="50000"/>
                    </a:schemeClr>
                  </a:solidFill>
                  <a:latin typeface="+mj-lt"/>
                  <a:ea typeface="Roboto Cn" pitchFamily="2" charset="0"/>
                  <a:cs typeface="Open Sans" pitchFamily="34" charset="0"/>
                </a:rPr>
                <a:t>turned</a:t>
              </a:r>
              <a:r>
                <a:rPr lang="pt-BR" sz="1100" dirty="0">
                  <a:solidFill>
                    <a:schemeClr val="tx1">
                      <a:lumMod val="50000"/>
                      <a:lumOff val="50000"/>
                    </a:schemeClr>
                  </a:solidFill>
                  <a:latin typeface="+mj-lt"/>
                  <a:ea typeface="Roboto Cn" pitchFamily="2" charset="0"/>
                  <a:cs typeface="Open Sans" pitchFamily="34" charset="0"/>
                </a:rPr>
                <a:t> </a:t>
              </a:r>
              <a:r>
                <a:rPr lang="pt-BR" sz="1100" dirty="0" err="1">
                  <a:solidFill>
                    <a:schemeClr val="tx1">
                      <a:lumMod val="50000"/>
                      <a:lumOff val="50000"/>
                    </a:schemeClr>
                  </a:solidFill>
                  <a:latin typeface="+mj-lt"/>
                  <a:ea typeface="Roboto Cn" pitchFamily="2" charset="0"/>
                  <a:cs typeface="Open Sans" pitchFamily="34" charset="0"/>
                </a:rPr>
                <a:t>on</a:t>
              </a:r>
              <a:r>
                <a:rPr lang="pt-BR" sz="1100" dirty="0">
                  <a:solidFill>
                    <a:schemeClr val="tx1">
                      <a:lumMod val="50000"/>
                      <a:lumOff val="50000"/>
                    </a:schemeClr>
                  </a:solidFill>
                  <a:latin typeface="+mj-lt"/>
                  <a:ea typeface="Roboto Cn" pitchFamily="2" charset="0"/>
                  <a:cs typeface="Open Sans" pitchFamily="34" charset="0"/>
                </a:rPr>
                <a:t>/off</a:t>
              </a:r>
              <a:endParaRPr lang="en-US" sz="1100" dirty="0">
                <a:solidFill>
                  <a:schemeClr val="tx1">
                    <a:lumMod val="50000"/>
                    <a:lumOff val="50000"/>
                  </a:schemeClr>
                </a:solidFill>
                <a:latin typeface="+mj-lt"/>
                <a:ea typeface="Roboto Cn" pitchFamily="2" charset="0"/>
                <a:cs typeface="Open Sans" pitchFamily="34" charset="0"/>
              </a:endParaRPr>
            </a:p>
          </p:txBody>
        </p:sp>
      </p:grpSp>
      <p:grpSp>
        <p:nvGrpSpPr>
          <p:cNvPr id="4" name="Group 3"/>
          <p:cNvGrpSpPr/>
          <p:nvPr/>
        </p:nvGrpSpPr>
        <p:grpSpPr>
          <a:xfrm>
            <a:off x="3505200" y="5181605"/>
            <a:ext cx="2309288" cy="1006565"/>
            <a:chOff x="3657600" y="3693839"/>
            <a:chExt cx="2309288" cy="988360"/>
          </a:xfrm>
        </p:grpSpPr>
        <p:sp>
          <p:nvSpPr>
            <p:cNvPr id="158" name="Flowchart: Extract 157"/>
            <p:cNvSpPr/>
            <p:nvPr/>
          </p:nvSpPr>
          <p:spPr>
            <a:xfrm>
              <a:off x="4436007" y="3693839"/>
              <a:ext cx="752475" cy="392369"/>
            </a:xfrm>
            <a:prstGeom prst="flowChartExtract">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t>1.2</a:t>
              </a:r>
            </a:p>
          </p:txBody>
        </p:sp>
        <p:sp>
          <p:nvSpPr>
            <p:cNvPr id="159" name="TextBox 158"/>
            <p:cNvSpPr txBox="1"/>
            <p:nvPr/>
          </p:nvSpPr>
          <p:spPr>
            <a:xfrm>
              <a:off x="3657600" y="4092889"/>
              <a:ext cx="2309288" cy="589310"/>
            </a:xfrm>
            <a:prstGeom prst="rect">
              <a:avLst/>
            </a:prstGeom>
            <a:noFill/>
          </p:spPr>
          <p:txBody>
            <a:bodyPr wrap="square" rtlCol="0">
              <a:spAutoFit/>
            </a:bodyPr>
            <a:lstStyle/>
            <a:p>
              <a:pPr algn="ctr"/>
              <a:r>
                <a:rPr lang="pt-BR" sz="1100" b="1" dirty="0" err="1">
                  <a:solidFill>
                    <a:schemeClr val="tx1">
                      <a:lumMod val="50000"/>
                      <a:lumOff val="50000"/>
                    </a:schemeClr>
                  </a:solidFill>
                  <a:latin typeface="+mj-lt"/>
                  <a:ea typeface="Roboto Cn" pitchFamily="2" charset="0"/>
                  <a:cs typeface="Open Sans" pitchFamily="34" charset="0"/>
                </a:rPr>
                <a:t>Nespresso</a:t>
              </a:r>
              <a:r>
                <a:rPr lang="pt-BR" sz="1100" b="1" dirty="0">
                  <a:solidFill>
                    <a:schemeClr val="tx1">
                      <a:lumMod val="50000"/>
                      <a:lumOff val="50000"/>
                    </a:schemeClr>
                  </a:solidFill>
                  <a:latin typeface="+mj-lt"/>
                  <a:ea typeface="Roboto Cn" pitchFamily="2" charset="0"/>
                  <a:cs typeface="Open Sans" pitchFamily="34" charset="0"/>
                </a:rPr>
                <a:t> </a:t>
              </a:r>
              <a:r>
                <a:rPr lang="pt-BR" sz="1100" b="1" dirty="0" err="1">
                  <a:solidFill>
                    <a:schemeClr val="tx1">
                      <a:lumMod val="50000"/>
                      <a:lumOff val="50000"/>
                    </a:schemeClr>
                  </a:solidFill>
                  <a:latin typeface="+mj-lt"/>
                  <a:ea typeface="Roboto Cn" pitchFamily="2" charset="0"/>
                  <a:cs typeface="Open Sans" pitchFamily="34" charset="0"/>
                </a:rPr>
                <a:t>Prodigio</a:t>
              </a:r>
              <a:endParaRPr lang="pt-BR" sz="1100" b="1" dirty="0">
                <a:solidFill>
                  <a:schemeClr val="tx1">
                    <a:lumMod val="50000"/>
                    <a:lumOff val="50000"/>
                  </a:schemeClr>
                </a:solidFill>
                <a:latin typeface="+mj-lt"/>
                <a:ea typeface="Roboto Cn" pitchFamily="2" charset="0"/>
                <a:cs typeface="Open Sans" pitchFamily="34" charset="0"/>
              </a:endParaRPr>
            </a:p>
            <a:p>
              <a:pPr algn="ctr"/>
              <a:endParaRPr lang="pt-BR" sz="1100" dirty="0">
                <a:solidFill>
                  <a:schemeClr val="tx1">
                    <a:lumMod val="50000"/>
                    <a:lumOff val="50000"/>
                  </a:schemeClr>
                </a:solidFill>
                <a:latin typeface="+mj-lt"/>
                <a:ea typeface="Roboto Cn" pitchFamily="2" charset="0"/>
                <a:cs typeface="Open Sans" pitchFamily="34" charset="0"/>
              </a:endParaRPr>
            </a:p>
            <a:p>
              <a:pPr algn="ctr"/>
              <a:r>
                <a:rPr lang="pt-BR" sz="1100" dirty="0">
                  <a:solidFill>
                    <a:schemeClr val="tx1">
                      <a:lumMod val="50000"/>
                      <a:lumOff val="50000"/>
                    </a:schemeClr>
                  </a:solidFill>
                  <a:latin typeface="+mj-lt"/>
                  <a:ea typeface="Roboto Cn" pitchFamily="2" charset="0"/>
                  <a:cs typeface="Open Sans" pitchFamily="34" charset="0"/>
                </a:rPr>
                <a:t>SMART </a:t>
              </a:r>
              <a:r>
                <a:rPr lang="pt-BR" sz="1100" dirty="0" err="1">
                  <a:solidFill>
                    <a:schemeClr val="tx1">
                      <a:lumMod val="50000"/>
                      <a:lumOff val="50000"/>
                    </a:schemeClr>
                  </a:solidFill>
                  <a:latin typeface="+mj-lt"/>
                  <a:ea typeface="Roboto Cn" pitchFamily="2" charset="0"/>
                  <a:cs typeface="Open Sans" pitchFamily="34" charset="0"/>
                </a:rPr>
                <a:t>Coffeemaker</a:t>
              </a:r>
              <a:endParaRPr lang="en-US" sz="1100" dirty="0">
                <a:solidFill>
                  <a:schemeClr val="tx1">
                    <a:lumMod val="50000"/>
                    <a:lumOff val="50000"/>
                  </a:schemeClr>
                </a:solidFill>
                <a:latin typeface="+mj-lt"/>
                <a:ea typeface="Roboto Cn" pitchFamily="2" charset="0"/>
                <a:cs typeface="Open Sans" pitchFamily="34" charset="0"/>
              </a:endParaRPr>
            </a:p>
          </p:txBody>
        </p:sp>
      </p:grpSp>
      <p:grpSp>
        <p:nvGrpSpPr>
          <p:cNvPr id="5" name="Group 4"/>
          <p:cNvGrpSpPr/>
          <p:nvPr/>
        </p:nvGrpSpPr>
        <p:grpSpPr>
          <a:xfrm>
            <a:off x="2819400" y="3200400"/>
            <a:ext cx="3200400" cy="1107996"/>
            <a:chOff x="2895600" y="2221512"/>
            <a:chExt cx="3200400" cy="1087956"/>
          </a:xfrm>
        </p:grpSpPr>
        <p:sp>
          <p:nvSpPr>
            <p:cNvPr id="160" name="Flowchart: Extract 159"/>
            <p:cNvSpPr/>
            <p:nvPr/>
          </p:nvSpPr>
          <p:spPr>
            <a:xfrm>
              <a:off x="5343525" y="2362200"/>
              <a:ext cx="752475" cy="392369"/>
            </a:xfrm>
            <a:prstGeom prst="flowChartExtract">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t>1.3</a:t>
              </a:r>
            </a:p>
          </p:txBody>
        </p:sp>
        <p:sp>
          <p:nvSpPr>
            <p:cNvPr id="161" name="TextBox 160"/>
            <p:cNvSpPr txBox="1"/>
            <p:nvPr/>
          </p:nvSpPr>
          <p:spPr>
            <a:xfrm>
              <a:off x="3200400" y="2221512"/>
              <a:ext cx="2309288" cy="1087956"/>
            </a:xfrm>
            <a:prstGeom prst="rect">
              <a:avLst/>
            </a:prstGeom>
            <a:noFill/>
          </p:spPr>
          <p:txBody>
            <a:bodyPr wrap="square" rtlCol="0">
              <a:spAutoFit/>
            </a:bodyPr>
            <a:lstStyle/>
            <a:p>
              <a:r>
                <a:rPr lang="pt-BR" sz="1100" dirty="0" err="1">
                  <a:solidFill>
                    <a:schemeClr val="tx1">
                      <a:lumMod val="50000"/>
                      <a:lumOff val="50000"/>
                    </a:schemeClr>
                  </a:solidFill>
                  <a:ea typeface="Roboto Cn" pitchFamily="2" charset="0"/>
                  <a:cs typeface="Open Sans" pitchFamily="34" charset="0"/>
                </a:rPr>
                <a:t>Alexa</a:t>
              </a:r>
              <a:r>
                <a:rPr lang="pt-BR" sz="1100" dirty="0">
                  <a:solidFill>
                    <a:schemeClr val="tx1">
                      <a:lumMod val="50000"/>
                      <a:lumOff val="50000"/>
                    </a:schemeClr>
                  </a:solidFill>
                  <a:ea typeface="Roboto Cn" pitchFamily="2" charset="0"/>
                  <a:cs typeface="Open Sans" pitchFamily="34" charset="0"/>
                </a:rPr>
                <a:t> </a:t>
              </a:r>
              <a:r>
                <a:rPr lang="pt-BR" sz="1100" dirty="0" err="1">
                  <a:solidFill>
                    <a:schemeClr val="tx1">
                      <a:lumMod val="50000"/>
                      <a:lumOff val="50000"/>
                    </a:schemeClr>
                  </a:solidFill>
                  <a:ea typeface="Roboto Cn" pitchFamily="2" charset="0"/>
                  <a:cs typeface="Open Sans" pitchFamily="34" charset="0"/>
                </a:rPr>
                <a:t>reads</a:t>
              </a:r>
              <a:r>
                <a:rPr lang="pt-BR" sz="1100" dirty="0">
                  <a:solidFill>
                    <a:schemeClr val="tx1">
                      <a:lumMod val="50000"/>
                      <a:lumOff val="50000"/>
                    </a:schemeClr>
                  </a:solidFill>
                  <a:ea typeface="Roboto Cn" pitchFamily="2" charset="0"/>
                  <a:cs typeface="Open Sans" pitchFamily="34" charset="0"/>
                </a:rPr>
                <a:t> </a:t>
              </a:r>
              <a:r>
                <a:rPr lang="pt-BR" sz="1100" dirty="0" err="1">
                  <a:solidFill>
                    <a:schemeClr val="tx1">
                      <a:lumMod val="50000"/>
                      <a:lumOff val="50000"/>
                    </a:schemeClr>
                  </a:solidFill>
                  <a:ea typeface="Roboto Cn" pitchFamily="2" charset="0"/>
                  <a:cs typeface="Open Sans" pitchFamily="34" charset="0"/>
                </a:rPr>
                <a:t>news</a:t>
              </a:r>
              <a:r>
                <a:rPr lang="pt-BR" sz="1100" dirty="0">
                  <a:solidFill>
                    <a:schemeClr val="tx1">
                      <a:lumMod val="50000"/>
                      <a:lumOff val="50000"/>
                    </a:schemeClr>
                  </a:solidFill>
                  <a:ea typeface="Roboto Cn" pitchFamily="2" charset="0"/>
                  <a:cs typeface="Open Sans" pitchFamily="34" charset="0"/>
                </a:rPr>
                <a:t>. </a:t>
              </a:r>
            </a:p>
            <a:p>
              <a:endParaRPr lang="pt-BR" sz="1100" dirty="0">
                <a:solidFill>
                  <a:schemeClr val="tx1">
                    <a:lumMod val="50000"/>
                    <a:lumOff val="50000"/>
                  </a:schemeClr>
                </a:solidFill>
                <a:ea typeface="Roboto Cn" pitchFamily="2" charset="0"/>
                <a:cs typeface="Open Sans" pitchFamily="34" charset="0"/>
              </a:endParaRPr>
            </a:p>
            <a:p>
              <a:r>
                <a:rPr lang="pt-BR" sz="1100" dirty="0">
                  <a:solidFill>
                    <a:schemeClr val="tx1">
                      <a:lumMod val="50000"/>
                      <a:lumOff val="50000"/>
                    </a:schemeClr>
                  </a:solidFill>
                  <a:ea typeface="Roboto Cn" pitchFamily="2" charset="0"/>
                  <a:cs typeface="Open Sans" pitchFamily="34" charset="0"/>
                </a:rPr>
                <a:t>Show </a:t>
              </a:r>
              <a:r>
                <a:rPr lang="pt-BR" sz="1100" dirty="0" err="1">
                  <a:solidFill>
                    <a:schemeClr val="tx1">
                      <a:lumMod val="50000"/>
                      <a:lumOff val="50000"/>
                    </a:schemeClr>
                  </a:solidFill>
                  <a:ea typeface="Roboto Cn" pitchFamily="2" charset="0"/>
                  <a:cs typeface="Open Sans" pitchFamily="34" charset="0"/>
                </a:rPr>
                <a:t>weather</a:t>
              </a:r>
              <a:r>
                <a:rPr lang="pt-BR" sz="1100" dirty="0">
                  <a:solidFill>
                    <a:schemeClr val="tx1">
                      <a:lumMod val="50000"/>
                      <a:lumOff val="50000"/>
                    </a:schemeClr>
                  </a:solidFill>
                  <a:ea typeface="Roboto Cn" pitchFamily="2" charset="0"/>
                  <a:cs typeface="Open Sans" pitchFamily="34" charset="0"/>
                </a:rPr>
                <a:t>.</a:t>
              </a:r>
            </a:p>
            <a:p>
              <a:endParaRPr lang="pt-BR" sz="1100" dirty="0">
                <a:solidFill>
                  <a:schemeClr val="tx1">
                    <a:lumMod val="50000"/>
                    <a:lumOff val="50000"/>
                  </a:schemeClr>
                </a:solidFill>
                <a:ea typeface="Roboto Cn" pitchFamily="2" charset="0"/>
                <a:cs typeface="Open Sans" pitchFamily="34" charset="0"/>
              </a:endParaRPr>
            </a:p>
            <a:p>
              <a:r>
                <a:rPr lang="en-US" sz="1100" dirty="0">
                  <a:solidFill>
                    <a:schemeClr val="tx1">
                      <a:lumMod val="50000"/>
                      <a:lumOff val="50000"/>
                    </a:schemeClr>
                  </a:solidFill>
                  <a:ea typeface="Roboto Cn" pitchFamily="2" charset="0"/>
                  <a:cs typeface="Open Sans" pitchFamily="34" charset="0"/>
                </a:rPr>
                <a:t>Google nest provides direction</a:t>
              </a:r>
            </a:p>
            <a:p>
              <a:r>
                <a:rPr lang="en-US" sz="1100" dirty="0">
                  <a:solidFill>
                    <a:schemeClr val="tx1">
                      <a:lumMod val="50000"/>
                      <a:lumOff val="50000"/>
                    </a:schemeClr>
                  </a:solidFill>
                  <a:ea typeface="Roboto Cn" pitchFamily="2" charset="0"/>
                  <a:cs typeface="Open Sans" pitchFamily="34" charset="0"/>
                </a:rPr>
                <a:t>To the car.</a:t>
              </a:r>
            </a:p>
          </p:txBody>
        </p:sp>
        <p:pic>
          <p:nvPicPr>
            <p:cNvPr id="5125" name="Picture 5" descr="D:\Work\Extream\icons\small icons - glyph\New folder (3)\Media\news\news-1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2266950"/>
              <a:ext cx="2857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Work\Extream\icons\small icons - glyph\New folder (3)\Media\tv_show\tv_show-1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600" y="2795146"/>
              <a:ext cx="254169" cy="254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29112" y="5126357"/>
            <a:ext cx="1394888" cy="1045844"/>
            <a:chOff x="129112" y="3602221"/>
            <a:chExt cx="1394888" cy="1026929"/>
          </a:xfrm>
        </p:grpSpPr>
        <p:sp>
          <p:nvSpPr>
            <p:cNvPr id="150" name="TextBox 149"/>
            <p:cNvSpPr txBox="1"/>
            <p:nvPr/>
          </p:nvSpPr>
          <p:spPr>
            <a:xfrm>
              <a:off x="129112" y="3602221"/>
              <a:ext cx="1394888" cy="423094"/>
            </a:xfrm>
            <a:prstGeom prst="rect">
              <a:avLst/>
            </a:prstGeom>
            <a:noFill/>
          </p:spPr>
          <p:txBody>
            <a:bodyPr wrap="square" rtlCol="0">
              <a:spAutoFit/>
            </a:bodyPr>
            <a:lstStyle/>
            <a:p>
              <a:pPr algn="ctr"/>
              <a:r>
                <a:rPr lang="pt-BR" sz="1100" dirty="0" err="1">
                  <a:solidFill>
                    <a:schemeClr val="tx1">
                      <a:lumMod val="50000"/>
                      <a:lumOff val="50000"/>
                    </a:schemeClr>
                  </a:solidFill>
                  <a:latin typeface="+mj-lt"/>
                  <a:ea typeface="Roboto Cn" pitchFamily="2" charset="0"/>
                  <a:cs typeface="Open Sans" pitchFamily="34" charset="0"/>
                </a:rPr>
                <a:t>Woke</a:t>
              </a:r>
              <a:r>
                <a:rPr lang="pt-BR" sz="1100" dirty="0">
                  <a:solidFill>
                    <a:schemeClr val="tx1">
                      <a:lumMod val="50000"/>
                      <a:lumOff val="50000"/>
                    </a:schemeClr>
                  </a:solidFill>
                  <a:latin typeface="+mj-lt"/>
                  <a:ea typeface="Roboto Cn" pitchFamily="2" charset="0"/>
                  <a:cs typeface="Open Sans" pitchFamily="34" charset="0"/>
                </a:rPr>
                <a:t> </a:t>
              </a:r>
              <a:r>
                <a:rPr lang="pt-BR" sz="1100" dirty="0" err="1">
                  <a:solidFill>
                    <a:schemeClr val="tx1">
                      <a:lumMod val="50000"/>
                      <a:lumOff val="50000"/>
                    </a:schemeClr>
                  </a:solidFill>
                  <a:latin typeface="+mj-lt"/>
                  <a:ea typeface="Roboto Cn" pitchFamily="2" charset="0"/>
                  <a:cs typeface="Open Sans" pitchFamily="34" charset="0"/>
                </a:rPr>
                <a:t>up</a:t>
              </a:r>
              <a:r>
                <a:rPr lang="pt-BR" sz="1100" dirty="0">
                  <a:solidFill>
                    <a:schemeClr val="tx1">
                      <a:lumMod val="50000"/>
                      <a:lumOff val="50000"/>
                    </a:schemeClr>
                  </a:solidFill>
                  <a:latin typeface="+mj-lt"/>
                  <a:ea typeface="Roboto Cn" pitchFamily="2" charset="0"/>
                  <a:cs typeface="Open Sans" pitchFamily="34" charset="0"/>
                </a:rPr>
                <a:t> </a:t>
              </a:r>
              <a:r>
                <a:rPr lang="pt-BR" sz="1100" dirty="0" err="1">
                  <a:solidFill>
                    <a:schemeClr val="tx1">
                      <a:lumMod val="50000"/>
                      <a:lumOff val="50000"/>
                    </a:schemeClr>
                  </a:solidFill>
                  <a:latin typeface="+mj-lt"/>
                  <a:ea typeface="Roboto Cn" pitchFamily="2" charset="0"/>
                  <a:cs typeface="Open Sans" pitchFamily="34" charset="0"/>
                </a:rPr>
                <a:t>by</a:t>
              </a:r>
              <a:r>
                <a:rPr lang="pt-BR" sz="1100" dirty="0">
                  <a:solidFill>
                    <a:schemeClr val="tx1">
                      <a:lumMod val="50000"/>
                      <a:lumOff val="50000"/>
                    </a:schemeClr>
                  </a:solidFill>
                  <a:latin typeface="+mj-lt"/>
                  <a:ea typeface="Roboto Cn" pitchFamily="2" charset="0"/>
                  <a:cs typeface="Open Sans" pitchFamily="34" charset="0"/>
                </a:rPr>
                <a:t> </a:t>
              </a:r>
              <a:r>
                <a:rPr lang="pt-BR" sz="1100" dirty="0" err="1">
                  <a:solidFill>
                    <a:schemeClr val="tx1">
                      <a:lumMod val="50000"/>
                      <a:lumOff val="50000"/>
                    </a:schemeClr>
                  </a:solidFill>
                  <a:latin typeface="+mj-lt"/>
                  <a:ea typeface="Roboto Cn" pitchFamily="2" charset="0"/>
                  <a:cs typeface="Open Sans" pitchFamily="34" charset="0"/>
                </a:rPr>
                <a:t>Amazon</a:t>
              </a:r>
              <a:r>
                <a:rPr lang="pt-BR" sz="1100" dirty="0">
                  <a:solidFill>
                    <a:schemeClr val="tx1">
                      <a:lumMod val="50000"/>
                      <a:lumOff val="50000"/>
                    </a:schemeClr>
                  </a:solidFill>
                  <a:latin typeface="+mj-lt"/>
                  <a:ea typeface="Roboto Cn" pitchFamily="2" charset="0"/>
                  <a:cs typeface="Open Sans" pitchFamily="34" charset="0"/>
                </a:rPr>
                <a:t> </a:t>
              </a:r>
              <a:r>
                <a:rPr lang="pt-BR" sz="1100" dirty="0" err="1">
                  <a:solidFill>
                    <a:schemeClr val="tx1">
                      <a:lumMod val="50000"/>
                      <a:lumOff val="50000"/>
                    </a:schemeClr>
                  </a:solidFill>
                  <a:latin typeface="+mj-lt"/>
                  <a:ea typeface="Roboto Cn" pitchFamily="2" charset="0"/>
                  <a:cs typeface="Open Sans" pitchFamily="34" charset="0"/>
                </a:rPr>
                <a:t>Echo</a:t>
              </a:r>
              <a:r>
                <a:rPr lang="pt-BR" sz="1100" dirty="0">
                  <a:solidFill>
                    <a:schemeClr val="tx1">
                      <a:lumMod val="50000"/>
                      <a:lumOff val="50000"/>
                    </a:schemeClr>
                  </a:solidFill>
                  <a:latin typeface="+mj-lt"/>
                  <a:ea typeface="Roboto Cn" pitchFamily="2" charset="0"/>
                  <a:cs typeface="Open Sans" pitchFamily="34" charset="0"/>
                </a:rPr>
                <a:t>/ </a:t>
              </a:r>
              <a:r>
                <a:rPr lang="pt-BR" sz="1100" dirty="0" err="1">
                  <a:solidFill>
                    <a:schemeClr val="tx1">
                      <a:lumMod val="50000"/>
                      <a:lumOff val="50000"/>
                    </a:schemeClr>
                  </a:solidFill>
                  <a:latin typeface="+mj-lt"/>
                  <a:ea typeface="Roboto Cn" pitchFamily="2" charset="0"/>
                  <a:cs typeface="Open Sans" pitchFamily="34" charset="0"/>
                </a:rPr>
                <a:t>Alexa</a:t>
              </a:r>
              <a:endParaRPr lang="en-US" sz="1100" dirty="0">
                <a:solidFill>
                  <a:schemeClr val="tx1">
                    <a:lumMod val="50000"/>
                    <a:lumOff val="50000"/>
                  </a:schemeClr>
                </a:solidFill>
                <a:latin typeface="+mj-lt"/>
                <a:ea typeface="Roboto Cn" pitchFamily="2" charset="0"/>
                <a:cs typeface="Open Sans" pitchFamily="34" charset="0"/>
              </a:endParaRPr>
            </a:p>
          </p:txBody>
        </p:sp>
        <p:sp>
          <p:nvSpPr>
            <p:cNvPr id="151" name="Rectangle 150"/>
            <p:cNvSpPr/>
            <p:nvPr/>
          </p:nvSpPr>
          <p:spPr>
            <a:xfrm>
              <a:off x="593050" y="4162138"/>
              <a:ext cx="467012" cy="467012"/>
            </a:xfrm>
            <a:prstGeom prst="rect">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p>
          </p:txBody>
        </p:sp>
      </p:grpSp>
      <p:sp>
        <p:nvSpPr>
          <p:cNvPr id="164" name="TextBox 163"/>
          <p:cNvSpPr txBox="1"/>
          <p:nvPr/>
        </p:nvSpPr>
        <p:spPr>
          <a:xfrm>
            <a:off x="7310294" y="6005990"/>
            <a:ext cx="1394888" cy="261610"/>
          </a:xfrm>
          <a:prstGeom prst="rect">
            <a:avLst/>
          </a:prstGeom>
          <a:noFill/>
        </p:spPr>
        <p:txBody>
          <a:bodyPr wrap="square" rtlCol="0">
            <a:spAutoFit/>
          </a:bodyPr>
          <a:lstStyle/>
          <a:p>
            <a:pPr algn="ctr"/>
            <a:r>
              <a:rPr lang="pt-BR" sz="1100" dirty="0">
                <a:solidFill>
                  <a:schemeClr val="tx1">
                    <a:lumMod val="50000"/>
                    <a:lumOff val="50000"/>
                  </a:schemeClr>
                </a:solidFill>
                <a:latin typeface="+mj-lt"/>
                <a:ea typeface="Roboto Cn" pitchFamily="2" charset="0"/>
                <a:cs typeface="Open Sans" pitchFamily="34" charset="0"/>
              </a:rPr>
              <a:t>TV / </a:t>
            </a:r>
            <a:r>
              <a:rPr lang="pt-BR" sz="1100" dirty="0" err="1">
                <a:solidFill>
                  <a:schemeClr val="tx1">
                    <a:lumMod val="50000"/>
                    <a:lumOff val="50000"/>
                  </a:schemeClr>
                </a:solidFill>
                <a:latin typeface="+mj-lt"/>
                <a:ea typeface="Roboto Cn" pitchFamily="2" charset="0"/>
                <a:cs typeface="Open Sans" pitchFamily="34" charset="0"/>
              </a:rPr>
              <a:t>Read</a:t>
            </a:r>
            <a:endParaRPr lang="en-US" sz="1100" dirty="0">
              <a:solidFill>
                <a:schemeClr val="tx1">
                  <a:lumMod val="50000"/>
                  <a:lumOff val="50000"/>
                </a:schemeClr>
              </a:solidFill>
              <a:latin typeface="+mj-lt"/>
              <a:ea typeface="Roboto Cn" pitchFamily="2" charset="0"/>
              <a:cs typeface="Open Sans" pitchFamily="34" charset="0"/>
            </a:endParaRPr>
          </a:p>
        </p:txBody>
      </p:sp>
      <p:pic>
        <p:nvPicPr>
          <p:cNvPr id="5128" name="Picture 8" descr="D:\Work\Extream\icons\small icons - glyph\New folder (3)\Industry\factory-512.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35358" y="971526"/>
            <a:ext cx="541329" cy="45668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019800" y="4112575"/>
            <a:ext cx="2866940" cy="457570"/>
            <a:chOff x="6019800" y="2978318"/>
            <a:chExt cx="2866940" cy="449296"/>
          </a:xfrm>
        </p:grpSpPr>
        <p:sp>
          <p:nvSpPr>
            <p:cNvPr id="162" name="Flowchart: Extract 161"/>
            <p:cNvSpPr/>
            <p:nvPr/>
          </p:nvSpPr>
          <p:spPr>
            <a:xfrm rot="10547514">
              <a:off x="6019800" y="3035245"/>
              <a:ext cx="752475" cy="392369"/>
            </a:xfrm>
            <a:prstGeom prst="flowChartExtract">
              <a:avLst/>
            </a:prstGeom>
            <a:solidFill>
              <a:srgbClr val="0070C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t>2.1</a:t>
              </a:r>
            </a:p>
          </p:txBody>
        </p:sp>
        <p:sp>
          <p:nvSpPr>
            <p:cNvPr id="163" name="TextBox 162"/>
            <p:cNvSpPr txBox="1"/>
            <p:nvPr/>
          </p:nvSpPr>
          <p:spPr>
            <a:xfrm>
              <a:off x="7039558" y="2978318"/>
              <a:ext cx="1847182" cy="256879"/>
            </a:xfrm>
            <a:prstGeom prst="rect">
              <a:avLst/>
            </a:prstGeom>
            <a:noFill/>
            <a:ln w="57150">
              <a:noFill/>
            </a:ln>
          </p:spPr>
          <p:txBody>
            <a:bodyPr wrap="square" rtlCol="0">
              <a:spAutoFit/>
            </a:bodyPr>
            <a:lstStyle/>
            <a:p>
              <a:r>
                <a:rPr lang="pt-BR" sz="1100" dirty="0" err="1">
                  <a:solidFill>
                    <a:schemeClr val="tx1">
                      <a:lumMod val="50000"/>
                      <a:lumOff val="50000"/>
                    </a:schemeClr>
                  </a:solidFill>
                  <a:latin typeface="+mj-lt"/>
                  <a:ea typeface="Roboto Cn" pitchFamily="2" charset="0"/>
                  <a:cs typeface="Open Sans" pitchFamily="34" charset="0"/>
                </a:rPr>
                <a:t>Dinner</a:t>
              </a:r>
              <a:r>
                <a:rPr lang="pt-BR" sz="1100" dirty="0">
                  <a:solidFill>
                    <a:schemeClr val="tx1">
                      <a:lumMod val="50000"/>
                      <a:lumOff val="50000"/>
                    </a:schemeClr>
                  </a:solidFill>
                  <a:latin typeface="+mj-lt"/>
                  <a:ea typeface="Roboto Cn" pitchFamily="2" charset="0"/>
                  <a:cs typeface="Open Sans" pitchFamily="34" charset="0"/>
                </a:rPr>
                <a:t> </a:t>
              </a:r>
              <a:r>
                <a:rPr lang="pt-BR" sz="1100" dirty="0" err="1">
                  <a:solidFill>
                    <a:schemeClr val="tx1">
                      <a:lumMod val="50000"/>
                      <a:lumOff val="50000"/>
                    </a:schemeClr>
                  </a:solidFill>
                  <a:latin typeface="+mj-lt"/>
                  <a:ea typeface="Roboto Cn" pitchFamily="2" charset="0"/>
                  <a:cs typeface="Open Sans" pitchFamily="34" charset="0"/>
                </a:rPr>
                <a:t>ordered</a:t>
              </a:r>
              <a:endParaRPr lang="en-US" sz="1100" dirty="0">
                <a:solidFill>
                  <a:schemeClr val="tx1">
                    <a:lumMod val="50000"/>
                    <a:lumOff val="50000"/>
                  </a:schemeClr>
                </a:solidFill>
                <a:latin typeface="+mj-lt"/>
                <a:ea typeface="Roboto Cn" pitchFamily="2" charset="0"/>
                <a:cs typeface="Open Sans" pitchFamily="34" charset="0"/>
              </a:endParaRPr>
            </a:p>
          </p:txBody>
        </p:sp>
      </p:grpSp>
      <p:grpSp>
        <p:nvGrpSpPr>
          <p:cNvPr id="8" name="Group 7"/>
          <p:cNvGrpSpPr/>
          <p:nvPr/>
        </p:nvGrpSpPr>
        <p:grpSpPr>
          <a:xfrm>
            <a:off x="6308194" y="2057400"/>
            <a:ext cx="2454806" cy="2524641"/>
            <a:chOff x="6331482" y="1432731"/>
            <a:chExt cx="2454806" cy="2478982"/>
          </a:xfrm>
        </p:grpSpPr>
        <p:sp>
          <p:nvSpPr>
            <p:cNvPr id="167" name="Flowchart: Extract 166"/>
            <p:cNvSpPr/>
            <p:nvPr/>
          </p:nvSpPr>
          <p:spPr>
            <a:xfrm rot="10800000">
              <a:off x="6331482" y="1504950"/>
              <a:ext cx="752475" cy="392369"/>
            </a:xfrm>
            <a:prstGeom prst="flowChartExtract">
              <a:avLst/>
            </a:prstGeom>
            <a:solidFill>
              <a:srgbClr val="0070C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t>2.2</a:t>
              </a:r>
            </a:p>
          </p:txBody>
        </p:sp>
        <p:sp>
          <p:nvSpPr>
            <p:cNvPr id="168" name="TextBox 167"/>
            <p:cNvSpPr txBox="1"/>
            <p:nvPr/>
          </p:nvSpPr>
          <p:spPr>
            <a:xfrm>
              <a:off x="7391400" y="1432731"/>
              <a:ext cx="1394888" cy="423094"/>
            </a:xfrm>
            <a:prstGeom prst="rect">
              <a:avLst/>
            </a:prstGeom>
            <a:solidFill>
              <a:schemeClr val="bg1"/>
            </a:solidFill>
          </p:spPr>
          <p:txBody>
            <a:bodyPr wrap="square" rtlCol="0">
              <a:spAutoFit/>
            </a:bodyPr>
            <a:lstStyle/>
            <a:p>
              <a:r>
                <a:rPr lang="pt-BR" sz="1100" b="1" dirty="0" err="1">
                  <a:solidFill>
                    <a:schemeClr val="tx1">
                      <a:lumMod val="50000"/>
                      <a:lumOff val="50000"/>
                    </a:schemeClr>
                  </a:solidFill>
                  <a:latin typeface="+mj-lt"/>
                  <a:ea typeface="Roboto Cn" pitchFamily="2" charset="0"/>
                  <a:cs typeface="Open Sans" pitchFamily="34" charset="0"/>
                </a:rPr>
                <a:t>Lunch</a:t>
              </a:r>
              <a:r>
                <a:rPr lang="pt-BR" sz="1100" b="1" dirty="0">
                  <a:solidFill>
                    <a:schemeClr val="tx1">
                      <a:lumMod val="50000"/>
                      <a:lumOff val="50000"/>
                    </a:schemeClr>
                  </a:solidFill>
                  <a:latin typeface="+mj-lt"/>
                  <a:ea typeface="Roboto Cn" pitchFamily="2" charset="0"/>
                  <a:cs typeface="Open Sans" pitchFamily="34" charset="0"/>
                </a:rPr>
                <a:t> / social media</a:t>
              </a:r>
            </a:p>
            <a:p>
              <a:r>
                <a:rPr lang="pt-BR" sz="1100" b="1" dirty="0" err="1">
                  <a:solidFill>
                    <a:schemeClr val="tx1">
                      <a:lumMod val="50000"/>
                      <a:lumOff val="50000"/>
                    </a:schemeClr>
                  </a:solidFill>
                  <a:latin typeface="+mj-lt"/>
                  <a:ea typeface="Roboto Cn" pitchFamily="2" charset="0"/>
                  <a:cs typeface="Open Sans" pitchFamily="34" charset="0"/>
                </a:rPr>
                <a:t>connects</a:t>
              </a:r>
              <a:endParaRPr lang="en-US" sz="1100" b="1" dirty="0">
                <a:solidFill>
                  <a:schemeClr val="tx1">
                    <a:lumMod val="50000"/>
                    <a:lumOff val="50000"/>
                  </a:schemeClr>
                </a:solidFill>
                <a:latin typeface="+mj-lt"/>
                <a:ea typeface="Roboto Cn" pitchFamily="2" charset="0"/>
                <a:cs typeface="Open Sans" pitchFamily="34" charset="0"/>
              </a:endParaRPr>
            </a:p>
          </p:txBody>
        </p:sp>
        <p:pic>
          <p:nvPicPr>
            <p:cNvPr id="5130" name="Picture 10" descr="D:\Work\Extream\icons\small icons - glyph\New folder (3)\Industry\electricity-51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93302" y="3602566"/>
              <a:ext cx="309147" cy="309147"/>
            </a:xfrm>
            <a:prstGeom prst="rect">
              <a:avLst/>
            </a:prstGeom>
            <a:noFill/>
            <a:extLst>
              <a:ext uri="{909E8E84-426E-40dd-AFC4-6F175D3DCCD1}">
                <a14:hiddenFill xmlns:a14="http://schemas.microsoft.com/office/drawing/2010/main">
                  <a:solidFill>
                    <a:srgbClr val="FFFFFF"/>
                  </a:solidFill>
                </a14:hiddenFill>
              </a:ext>
            </a:extLst>
          </p:spPr>
        </p:pic>
      </p:grpSp>
      <p:sp>
        <p:nvSpPr>
          <p:cNvPr id="170" name="Oval 169"/>
          <p:cNvSpPr/>
          <p:nvPr/>
        </p:nvSpPr>
        <p:spPr>
          <a:xfrm>
            <a:off x="7888527" y="6311440"/>
            <a:ext cx="487949" cy="496166"/>
          </a:xfrm>
          <a:prstGeom prst="ellipse">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39" name="Picture 7" descr="D:\Work\Extream\icons\small icons - glyph\New folder (3)\Industry\greentech-512.png">
            <a:extLst>
              <a:ext uri="{FF2B5EF4-FFF2-40B4-BE49-F238E27FC236}">
                <a16:creationId xmlns:a16="http://schemas.microsoft.com/office/drawing/2014/main" xmlns="" id="{AF158347-7346-414E-999E-B55876EBCF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37464" y="136164"/>
            <a:ext cx="285750" cy="291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984E8332-E3F3-A146-8B35-A03FB9CBF8B9}"/>
              </a:ext>
            </a:extLst>
          </p:cNvPr>
          <p:cNvPicPr>
            <a:picLocks noChangeAspect="1"/>
          </p:cNvPicPr>
          <p:nvPr/>
        </p:nvPicPr>
        <p:blipFill>
          <a:blip r:embed="rId12"/>
          <a:stretch>
            <a:fillRect/>
          </a:stretch>
        </p:blipFill>
        <p:spPr>
          <a:xfrm>
            <a:off x="2260600" y="4944261"/>
            <a:ext cx="635000" cy="635000"/>
          </a:xfrm>
          <a:prstGeom prst="rect">
            <a:avLst/>
          </a:prstGeom>
        </p:spPr>
      </p:pic>
      <p:pic>
        <p:nvPicPr>
          <p:cNvPr id="13" name="Picture 12">
            <a:extLst>
              <a:ext uri="{FF2B5EF4-FFF2-40B4-BE49-F238E27FC236}">
                <a16:creationId xmlns:a16="http://schemas.microsoft.com/office/drawing/2014/main" xmlns="" id="{DB69DF55-E42A-704E-BCB4-60F326E45C53}"/>
              </a:ext>
            </a:extLst>
          </p:cNvPr>
          <p:cNvPicPr>
            <a:picLocks noChangeAspect="1"/>
          </p:cNvPicPr>
          <p:nvPr/>
        </p:nvPicPr>
        <p:blipFill>
          <a:blip r:embed="rId13"/>
          <a:stretch>
            <a:fillRect/>
          </a:stretch>
        </p:blipFill>
        <p:spPr>
          <a:xfrm>
            <a:off x="3108592" y="5098420"/>
            <a:ext cx="752475" cy="752475"/>
          </a:xfrm>
          <a:prstGeom prst="rect">
            <a:avLst/>
          </a:prstGeom>
        </p:spPr>
      </p:pic>
      <p:pic>
        <p:nvPicPr>
          <p:cNvPr id="25" name="Picture 24">
            <a:extLst>
              <a:ext uri="{FF2B5EF4-FFF2-40B4-BE49-F238E27FC236}">
                <a16:creationId xmlns:a16="http://schemas.microsoft.com/office/drawing/2014/main" xmlns="" id="{C6AF13CD-A2F8-EE42-A61F-D65B64B07054}"/>
              </a:ext>
            </a:extLst>
          </p:cNvPr>
          <p:cNvPicPr>
            <a:picLocks noChangeAspect="1"/>
          </p:cNvPicPr>
          <p:nvPr/>
        </p:nvPicPr>
        <p:blipFill>
          <a:blip r:embed="rId14"/>
          <a:stretch>
            <a:fillRect/>
          </a:stretch>
        </p:blipFill>
        <p:spPr>
          <a:xfrm>
            <a:off x="4647144" y="1956748"/>
            <a:ext cx="1270000" cy="584200"/>
          </a:xfrm>
          <a:prstGeom prst="rect">
            <a:avLst/>
          </a:prstGeom>
        </p:spPr>
      </p:pic>
      <p:pic>
        <p:nvPicPr>
          <p:cNvPr id="26" name="Picture 25">
            <a:extLst>
              <a:ext uri="{FF2B5EF4-FFF2-40B4-BE49-F238E27FC236}">
                <a16:creationId xmlns:a16="http://schemas.microsoft.com/office/drawing/2014/main" xmlns="" id="{007099F9-F744-EF47-ABA3-B4364FF29C94}"/>
              </a:ext>
            </a:extLst>
          </p:cNvPr>
          <p:cNvPicPr>
            <a:picLocks noChangeAspect="1"/>
          </p:cNvPicPr>
          <p:nvPr/>
        </p:nvPicPr>
        <p:blipFill>
          <a:blip r:embed="rId15"/>
          <a:stretch>
            <a:fillRect/>
          </a:stretch>
        </p:blipFill>
        <p:spPr>
          <a:xfrm>
            <a:off x="1265389" y="4052850"/>
            <a:ext cx="1270000" cy="635000"/>
          </a:xfrm>
          <a:prstGeom prst="rect">
            <a:avLst/>
          </a:prstGeom>
        </p:spPr>
      </p:pic>
      <p:sp>
        <p:nvSpPr>
          <p:cNvPr id="52" name="TextBox 51">
            <a:extLst>
              <a:ext uri="{FF2B5EF4-FFF2-40B4-BE49-F238E27FC236}">
                <a16:creationId xmlns:a16="http://schemas.microsoft.com/office/drawing/2014/main" xmlns="" id="{BB9181F0-A9D7-D84E-9997-8BF21A384290}"/>
              </a:ext>
            </a:extLst>
          </p:cNvPr>
          <p:cNvSpPr txBox="1"/>
          <p:nvPr/>
        </p:nvSpPr>
        <p:spPr>
          <a:xfrm>
            <a:off x="1183212" y="4585435"/>
            <a:ext cx="1394888" cy="600164"/>
          </a:xfrm>
          <a:prstGeom prst="rect">
            <a:avLst/>
          </a:prstGeom>
          <a:noFill/>
        </p:spPr>
        <p:txBody>
          <a:bodyPr wrap="square" rtlCol="0">
            <a:spAutoFit/>
          </a:bodyPr>
          <a:lstStyle/>
          <a:p>
            <a:pPr algn="ctr"/>
            <a:r>
              <a:rPr lang="pt-BR" sz="1100" dirty="0">
                <a:solidFill>
                  <a:schemeClr val="tx1">
                    <a:lumMod val="50000"/>
                    <a:lumOff val="50000"/>
                  </a:schemeClr>
                </a:solidFill>
                <a:latin typeface="+mj-lt"/>
                <a:ea typeface="Roboto Cn" pitchFamily="2" charset="0"/>
                <a:cs typeface="Open Sans" pitchFamily="34" charset="0"/>
              </a:rPr>
              <a:t>Music </a:t>
            </a:r>
            <a:r>
              <a:rPr lang="pt-BR" sz="1100" dirty="0" err="1">
                <a:solidFill>
                  <a:schemeClr val="tx1">
                    <a:lumMod val="50000"/>
                    <a:lumOff val="50000"/>
                  </a:schemeClr>
                </a:solidFill>
                <a:latin typeface="+mj-lt"/>
                <a:ea typeface="Roboto Cn" pitchFamily="2" charset="0"/>
                <a:cs typeface="Open Sans" pitchFamily="34" charset="0"/>
              </a:rPr>
              <a:t>by</a:t>
            </a:r>
            <a:endParaRPr lang="pt-BR" sz="1100" dirty="0">
              <a:solidFill>
                <a:schemeClr val="tx1">
                  <a:lumMod val="50000"/>
                  <a:lumOff val="50000"/>
                </a:schemeClr>
              </a:solidFill>
              <a:latin typeface="+mj-lt"/>
              <a:ea typeface="Roboto Cn" pitchFamily="2" charset="0"/>
              <a:cs typeface="Open Sans" pitchFamily="34" charset="0"/>
            </a:endParaRPr>
          </a:p>
          <a:p>
            <a:pPr algn="ctr"/>
            <a:r>
              <a:rPr lang="pt-BR" sz="1100" dirty="0" err="1">
                <a:solidFill>
                  <a:schemeClr val="tx1">
                    <a:lumMod val="50000"/>
                    <a:lumOff val="50000"/>
                  </a:schemeClr>
                </a:solidFill>
                <a:latin typeface="+mj-lt"/>
                <a:ea typeface="Roboto Cn" pitchFamily="2" charset="0"/>
                <a:cs typeface="Open Sans" pitchFamily="34" charset="0"/>
              </a:rPr>
              <a:t>Itunes</a:t>
            </a:r>
            <a:r>
              <a:rPr lang="pt-BR" sz="1100" dirty="0">
                <a:solidFill>
                  <a:schemeClr val="tx1">
                    <a:lumMod val="50000"/>
                    <a:lumOff val="50000"/>
                  </a:schemeClr>
                </a:solidFill>
                <a:latin typeface="+mj-lt"/>
                <a:ea typeface="Roboto Cn" pitchFamily="2" charset="0"/>
                <a:cs typeface="Open Sans" pitchFamily="34" charset="0"/>
              </a:rPr>
              <a:t>/</a:t>
            </a:r>
            <a:r>
              <a:rPr lang="pt-BR" sz="1100" dirty="0" err="1">
                <a:solidFill>
                  <a:schemeClr val="tx1">
                    <a:lumMod val="50000"/>
                    <a:lumOff val="50000"/>
                  </a:schemeClr>
                </a:solidFill>
                <a:latin typeface="+mj-lt"/>
                <a:ea typeface="Roboto Cn" pitchFamily="2" charset="0"/>
                <a:cs typeface="Open Sans" pitchFamily="34" charset="0"/>
              </a:rPr>
              <a:t>Spotify</a:t>
            </a:r>
            <a:r>
              <a:rPr lang="pt-BR" sz="1100" dirty="0">
                <a:solidFill>
                  <a:schemeClr val="tx1">
                    <a:lumMod val="50000"/>
                    <a:lumOff val="50000"/>
                  </a:schemeClr>
                </a:solidFill>
                <a:latin typeface="+mj-lt"/>
                <a:ea typeface="Roboto Cn" pitchFamily="2" charset="0"/>
                <a:cs typeface="Open Sans" pitchFamily="34" charset="0"/>
              </a:rPr>
              <a:t>/</a:t>
            </a:r>
            <a:br>
              <a:rPr lang="pt-BR" sz="1100" dirty="0">
                <a:solidFill>
                  <a:schemeClr val="tx1">
                    <a:lumMod val="50000"/>
                    <a:lumOff val="50000"/>
                  </a:schemeClr>
                </a:solidFill>
                <a:latin typeface="+mj-lt"/>
                <a:ea typeface="Roboto Cn" pitchFamily="2" charset="0"/>
                <a:cs typeface="Open Sans" pitchFamily="34" charset="0"/>
              </a:rPr>
            </a:br>
            <a:r>
              <a:rPr lang="pt-BR" sz="1100" dirty="0">
                <a:solidFill>
                  <a:schemeClr val="tx1">
                    <a:lumMod val="50000"/>
                    <a:lumOff val="50000"/>
                  </a:schemeClr>
                </a:solidFill>
                <a:latin typeface="+mj-lt"/>
                <a:ea typeface="Roboto Cn" pitchFamily="2" charset="0"/>
                <a:cs typeface="Open Sans" pitchFamily="34" charset="0"/>
              </a:rPr>
              <a:t>Google Play</a:t>
            </a:r>
            <a:endParaRPr lang="en-US" sz="1100" dirty="0">
              <a:solidFill>
                <a:schemeClr val="tx1">
                  <a:lumMod val="50000"/>
                  <a:lumOff val="50000"/>
                </a:schemeClr>
              </a:solidFill>
              <a:latin typeface="+mj-lt"/>
              <a:ea typeface="Roboto Cn" pitchFamily="2" charset="0"/>
              <a:cs typeface="Open Sans" pitchFamily="34" charset="0"/>
            </a:endParaRPr>
          </a:p>
        </p:txBody>
      </p:sp>
      <p:sp>
        <p:nvSpPr>
          <p:cNvPr id="53" name="TextBox 52">
            <a:extLst>
              <a:ext uri="{FF2B5EF4-FFF2-40B4-BE49-F238E27FC236}">
                <a16:creationId xmlns:a16="http://schemas.microsoft.com/office/drawing/2014/main" xmlns="" id="{AF91F755-6AEA-5740-B48E-3985CB4C05EC}"/>
              </a:ext>
            </a:extLst>
          </p:cNvPr>
          <p:cNvSpPr txBox="1"/>
          <p:nvPr/>
        </p:nvSpPr>
        <p:spPr>
          <a:xfrm>
            <a:off x="3456186" y="2360848"/>
            <a:ext cx="1394888" cy="600164"/>
          </a:xfrm>
          <a:prstGeom prst="rect">
            <a:avLst/>
          </a:prstGeom>
          <a:noFill/>
        </p:spPr>
        <p:txBody>
          <a:bodyPr wrap="square" rtlCol="0">
            <a:spAutoFit/>
          </a:bodyPr>
          <a:lstStyle/>
          <a:p>
            <a:pPr algn="ctr"/>
            <a:r>
              <a:rPr lang="pt-BR" sz="1100" dirty="0" err="1">
                <a:solidFill>
                  <a:schemeClr val="tx1">
                    <a:lumMod val="50000"/>
                    <a:lumOff val="50000"/>
                  </a:schemeClr>
                </a:solidFill>
                <a:latin typeface="+mj-lt"/>
                <a:ea typeface="Roboto Cn" pitchFamily="2" charset="0"/>
                <a:cs typeface="Open Sans" pitchFamily="34" charset="0"/>
              </a:rPr>
              <a:t>Automatic</a:t>
            </a:r>
            <a:r>
              <a:rPr lang="pt-BR" sz="1100" dirty="0">
                <a:solidFill>
                  <a:schemeClr val="tx1">
                    <a:lumMod val="50000"/>
                    <a:lumOff val="50000"/>
                  </a:schemeClr>
                </a:solidFill>
                <a:latin typeface="+mj-lt"/>
                <a:ea typeface="Roboto Cn" pitchFamily="2" charset="0"/>
                <a:cs typeface="Open Sans" pitchFamily="34" charset="0"/>
              </a:rPr>
              <a:t> </a:t>
            </a:r>
            <a:r>
              <a:rPr lang="pt-BR" sz="1100" dirty="0" err="1">
                <a:solidFill>
                  <a:schemeClr val="tx1">
                    <a:lumMod val="50000"/>
                    <a:lumOff val="50000"/>
                  </a:schemeClr>
                </a:solidFill>
                <a:latin typeface="+mj-lt"/>
                <a:ea typeface="Roboto Cn" pitchFamily="2" charset="0"/>
                <a:cs typeface="Open Sans" pitchFamily="34" charset="0"/>
              </a:rPr>
              <a:t>door</a:t>
            </a:r>
            <a:r>
              <a:rPr lang="pt-BR" sz="1100" dirty="0">
                <a:solidFill>
                  <a:schemeClr val="tx1">
                    <a:lumMod val="50000"/>
                    <a:lumOff val="50000"/>
                  </a:schemeClr>
                </a:solidFill>
                <a:latin typeface="+mj-lt"/>
                <a:ea typeface="Roboto Cn" pitchFamily="2" charset="0"/>
                <a:cs typeface="Open Sans" pitchFamily="34" charset="0"/>
              </a:rPr>
              <a:t> </a:t>
            </a:r>
            <a:r>
              <a:rPr lang="pt-BR" sz="1100" dirty="0" err="1">
                <a:solidFill>
                  <a:schemeClr val="tx1">
                    <a:lumMod val="50000"/>
                    <a:lumOff val="50000"/>
                  </a:schemeClr>
                </a:solidFill>
                <a:latin typeface="+mj-lt"/>
                <a:ea typeface="Roboto Cn" pitchFamily="2" charset="0"/>
                <a:cs typeface="Open Sans" pitchFamily="34" charset="0"/>
              </a:rPr>
              <a:t>unlocks</a:t>
            </a:r>
            <a:r>
              <a:rPr lang="pt-BR" sz="1100" dirty="0">
                <a:solidFill>
                  <a:schemeClr val="tx1">
                    <a:lumMod val="50000"/>
                    <a:lumOff val="50000"/>
                  </a:schemeClr>
                </a:solidFill>
                <a:latin typeface="+mj-lt"/>
                <a:ea typeface="Roboto Cn" pitchFamily="2" charset="0"/>
                <a:cs typeface="Open Sans" pitchFamily="34" charset="0"/>
              </a:rPr>
              <a:t>, </a:t>
            </a:r>
            <a:r>
              <a:rPr lang="pt-BR" sz="1100" dirty="0" err="1">
                <a:solidFill>
                  <a:schemeClr val="tx1">
                    <a:lumMod val="50000"/>
                    <a:lumOff val="50000"/>
                  </a:schemeClr>
                </a:solidFill>
                <a:latin typeface="+mj-lt"/>
                <a:ea typeface="Roboto Cn" pitchFamily="2" charset="0"/>
                <a:cs typeface="Open Sans" pitchFamily="34" charset="0"/>
              </a:rPr>
              <a:t>heads</a:t>
            </a:r>
            <a:r>
              <a:rPr lang="pt-BR" sz="1100" dirty="0">
                <a:solidFill>
                  <a:schemeClr val="tx1">
                    <a:lumMod val="50000"/>
                    <a:lumOff val="50000"/>
                  </a:schemeClr>
                </a:solidFill>
                <a:latin typeface="+mj-lt"/>
                <a:ea typeface="Roboto Cn" pitchFamily="2" charset="0"/>
                <a:cs typeface="Open Sans" pitchFamily="34" charset="0"/>
              </a:rPr>
              <a:t> </a:t>
            </a:r>
            <a:r>
              <a:rPr lang="pt-BR" sz="1100" dirty="0" err="1">
                <a:solidFill>
                  <a:schemeClr val="tx1">
                    <a:lumMod val="50000"/>
                    <a:lumOff val="50000"/>
                  </a:schemeClr>
                </a:solidFill>
                <a:latin typeface="+mj-lt"/>
                <a:ea typeface="Roboto Cn" pitchFamily="2" charset="0"/>
                <a:cs typeface="Open Sans" pitchFamily="34" charset="0"/>
              </a:rPr>
              <a:t>up</a:t>
            </a:r>
            <a:r>
              <a:rPr lang="pt-BR" sz="1100" dirty="0">
                <a:solidFill>
                  <a:schemeClr val="tx1">
                    <a:lumMod val="50000"/>
                    <a:lumOff val="50000"/>
                  </a:schemeClr>
                </a:solidFill>
                <a:latin typeface="+mj-lt"/>
                <a:ea typeface="Roboto Cn" pitchFamily="2" charset="0"/>
                <a:cs typeface="Open Sans" pitchFamily="34" charset="0"/>
              </a:rPr>
              <a:t> display</a:t>
            </a:r>
            <a:endParaRPr lang="en-US" sz="1100" dirty="0">
              <a:solidFill>
                <a:schemeClr val="tx1">
                  <a:lumMod val="50000"/>
                  <a:lumOff val="50000"/>
                </a:schemeClr>
              </a:solidFill>
              <a:latin typeface="+mj-lt"/>
              <a:ea typeface="Roboto Cn" pitchFamily="2" charset="0"/>
              <a:cs typeface="Open Sans" pitchFamily="34" charset="0"/>
            </a:endParaRPr>
          </a:p>
        </p:txBody>
      </p:sp>
      <p:sp>
        <p:nvSpPr>
          <p:cNvPr id="54" name="TextBox 53">
            <a:extLst>
              <a:ext uri="{FF2B5EF4-FFF2-40B4-BE49-F238E27FC236}">
                <a16:creationId xmlns:a16="http://schemas.microsoft.com/office/drawing/2014/main" xmlns="" id="{CFCC5FA1-A7BB-2D48-BE9C-4759F48D28F6}"/>
              </a:ext>
            </a:extLst>
          </p:cNvPr>
          <p:cNvSpPr txBox="1"/>
          <p:nvPr/>
        </p:nvSpPr>
        <p:spPr>
          <a:xfrm>
            <a:off x="5119668" y="429001"/>
            <a:ext cx="1394888" cy="600164"/>
          </a:xfrm>
          <a:prstGeom prst="rect">
            <a:avLst/>
          </a:prstGeom>
          <a:noFill/>
        </p:spPr>
        <p:txBody>
          <a:bodyPr wrap="square" rtlCol="0">
            <a:spAutoFit/>
          </a:bodyPr>
          <a:lstStyle/>
          <a:p>
            <a:pPr algn="ctr"/>
            <a:r>
              <a:rPr lang="pt-BR" sz="1100" dirty="0">
                <a:solidFill>
                  <a:schemeClr val="tx1">
                    <a:lumMod val="50000"/>
                    <a:lumOff val="50000"/>
                  </a:schemeClr>
                </a:solidFill>
                <a:latin typeface="+mj-lt"/>
                <a:ea typeface="Roboto Cn" pitchFamily="2" charset="0"/>
                <a:cs typeface="Open Sans" pitchFamily="34" charset="0"/>
              </a:rPr>
              <a:t>Skype</a:t>
            </a:r>
          </a:p>
          <a:p>
            <a:pPr algn="ctr"/>
            <a:r>
              <a:rPr lang="pt-BR" sz="1100" dirty="0">
                <a:solidFill>
                  <a:schemeClr val="tx1">
                    <a:lumMod val="50000"/>
                    <a:lumOff val="50000"/>
                  </a:schemeClr>
                </a:solidFill>
                <a:latin typeface="+mj-lt"/>
                <a:ea typeface="Roboto Cn" pitchFamily="2" charset="0"/>
                <a:cs typeface="Open Sans" pitchFamily="34" charset="0"/>
              </a:rPr>
              <a:t>Slack</a:t>
            </a:r>
          </a:p>
          <a:p>
            <a:pPr algn="ctr"/>
            <a:r>
              <a:rPr lang="pt-BR" sz="1100" dirty="0">
                <a:solidFill>
                  <a:schemeClr val="tx1">
                    <a:lumMod val="50000"/>
                    <a:lumOff val="50000"/>
                  </a:schemeClr>
                </a:solidFill>
                <a:latin typeface="+mj-lt"/>
                <a:ea typeface="Roboto Cn" pitchFamily="2" charset="0"/>
                <a:cs typeface="Open Sans" pitchFamily="34" charset="0"/>
              </a:rPr>
              <a:t>Meetings</a:t>
            </a:r>
            <a:endParaRPr lang="en-US" sz="1100" dirty="0">
              <a:solidFill>
                <a:schemeClr val="tx1">
                  <a:lumMod val="50000"/>
                  <a:lumOff val="50000"/>
                </a:schemeClr>
              </a:solidFill>
              <a:latin typeface="+mj-lt"/>
              <a:ea typeface="Roboto Cn" pitchFamily="2" charset="0"/>
              <a:cs typeface="Open Sans" pitchFamily="34" charset="0"/>
            </a:endParaRPr>
          </a:p>
        </p:txBody>
      </p:sp>
      <p:pic>
        <p:nvPicPr>
          <p:cNvPr id="27" name="Picture 26">
            <a:extLst>
              <a:ext uri="{FF2B5EF4-FFF2-40B4-BE49-F238E27FC236}">
                <a16:creationId xmlns:a16="http://schemas.microsoft.com/office/drawing/2014/main" xmlns="" id="{8C531D6E-0946-B548-8820-754D1180BB1D}"/>
              </a:ext>
            </a:extLst>
          </p:cNvPr>
          <p:cNvPicPr>
            <a:picLocks noChangeAspect="1"/>
          </p:cNvPicPr>
          <p:nvPr/>
        </p:nvPicPr>
        <p:blipFill>
          <a:blip r:embed="rId16"/>
          <a:stretch>
            <a:fillRect/>
          </a:stretch>
        </p:blipFill>
        <p:spPr>
          <a:xfrm>
            <a:off x="6193213" y="366567"/>
            <a:ext cx="361950" cy="361950"/>
          </a:xfrm>
          <a:prstGeom prst="rect">
            <a:avLst/>
          </a:prstGeom>
        </p:spPr>
      </p:pic>
      <p:pic>
        <p:nvPicPr>
          <p:cNvPr id="28" name="Picture 27">
            <a:extLst>
              <a:ext uri="{FF2B5EF4-FFF2-40B4-BE49-F238E27FC236}">
                <a16:creationId xmlns:a16="http://schemas.microsoft.com/office/drawing/2014/main" xmlns="" id="{ABF4E3BC-0ADA-774A-86D3-AAB8C17C9246}"/>
              </a:ext>
            </a:extLst>
          </p:cNvPr>
          <p:cNvPicPr>
            <a:picLocks noChangeAspect="1"/>
          </p:cNvPicPr>
          <p:nvPr/>
        </p:nvPicPr>
        <p:blipFill>
          <a:blip r:embed="rId17"/>
          <a:stretch>
            <a:fillRect/>
          </a:stretch>
        </p:blipFill>
        <p:spPr>
          <a:xfrm>
            <a:off x="6654993" y="188098"/>
            <a:ext cx="480172" cy="480172"/>
          </a:xfrm>
          <a:prstGeom prst="rect">
            <a:avLst/>
          </a:prstGeom>
        </p:spPr>
      </p:pic>
      <p:pic>
        <p:nvPicPr>
          <p:cNvPr id="29" name="Picture 28">
            <a:extLst>
              <a:ext uri="{FF2B5EF4-FFF2-40B4-BE49-F238E27FC236}">
                <a16:creationId xmlns:a16="http://schemas.microsoft.com/office/drawing/2014/main" xmlns="" id="{F4399E23-CD97-3046-B563-96ED23C5181B}"/>
              </a:ext>
            </a:extLst>
          </p:cNvPr>
          <p:cNvPicPr>
            <a:picLocks noChangeAspect="1"/>
          </p:cNvPicPr>
          <p:nvPr/>
        </p:nvPicPr>
        <p:blipFill>
          <a:blip r:embed="rId18"/>
          <a:stretch>
            <a:fillRect/>
          </a:stretch>
        </p:blipFill>
        <p:spPr>
          <a:xfrm>
            <a:off x="7400795" y="2530545"/>
            <a:ext cx="922876" cy="637224"/>
          </a:xfrm>
          <a:prstGeom prst="rect">
            <a:avLst/>
          </a:prstGeom>
        </p:spPr>
      </p:pic>
      <p:pic>
        <p:nvPicPr>
          <p:cNvPr id="30" name="Picture 29">
            <a:extLst>
              <a:ext uri="{FF2B5EF4-FFF2-40B4-BE49-F238E27FC236}">
                <a16:creationId xmlns:a16="http://schemas.microsoft.com/office/drawing/2014/main" xmlns="" id="{FEEC01D4-CF18-1340-A389-61E810D03CCC}"/>
              </a:ext>
            </a:extLst>
          </p:cNvPr>
          <p:cNvPicPr>
            <a:picLocks noChangeAspect="1"/>
          </p:cNvPicPr>
          <p:nvPr/>
        </p:nvPicPr>
        <p:blipFill>
          <a:blip r:embed="rId19"/>
          <a:stretch>
            <a:fillRect/>
          </a:stretch>
        </p:blipFill>
        <p:spPr>
          <a:xfrm>
            <a:off x="7122282" y="4372549"/>
            <a:ext cx="377251" cy="377251"/>
          </a:xfrm>
          <a:prstGeom prst="rect">
            <a:avLst/>
          </a:prstGeom>
        </p:spPr>
      </p:pic>
      <p:pic>
        <p:nvPicPr>
          <p:cNvPr id="32" name="Picture 31">
            <a:extLst>
              <a:ext uri="{FF2B5EF4-FFF2-40B4-BE49-F238E27FC236}">
                <a16:creationId xmlns:a16="http://schemas.microsoft.com/office/drawing/2014/main" xmlns="" id="{12DA9EDC-08C6-C54F-A5A7-956F8B514928}"/>
              </a:ext>
            </a:extLst>
          </p:cNvPr>
          <p:cNvPicPr>
            <a:picLocks noChangeAspect="1"/>
          </p:cNvPicPr>
          <p:nvPr/>
        </p:nvPicPr>
        <p:blipFill>
          <a:blip r:embed="rId20"/>
          <a:stretch>
            <a:fillRect/>
          </a:stretch>
        </p:blipFill>
        <p:spPr>
          <a:xfrm>
            <a:off x="7561111" y="4351783"/>
            <a:ext cx="399677" cy="399677"/>
          </a:xfrm>
          <a:prstGeom prst="rect">
            <a:avLst/>
          </a:prstGeom>
        </p:spPr>
      </p:pic>
      <p:sp>
        <p:nvSpPr>
          <p:cNvPr id="61" name="Rectangle 60">
            <a:extLst>
              <a:ext uri="{FF2B5EF4-FFF2-40B4-BE49-F238E27FC236}">
                <a16:creationId xmlns:a16="http://schemas.microsoft.com/office/drawing/2014/main" xmlns="" id="{2F228835-7157-A64A-87E8-3C7394081508}"/>
              </a:ext>
            </a:extLst>
          </p:cNvPr>
          <p:cNvSpPr/>
          <p:nvPr/>
        </p:nvSpPr>
        <p:spPr>
          <a:xfrm>
            <a:off x="7358352" y="1071825"/>
            <a:ext cx="467012" cy="475614"/>
          </a:xfrm>
          <a:prstGeom prst="rect">
            <a:avLst/>
          </a:prstGeom>
          <a:solidFill>
            <a:srgbClr val="0070C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p>
        </p:txBody>
      </p:sp>
      <p:pic>
        <p:nvPicPr>
          <p:cNvPr id="33" name="Picture 32">
            <a:extLst>
              <a:ext uri="{FF2B5EF4-FFF2-40B4-BE49-F238E27FC236}">
                <a16:creationId xmlns:a16="http://schemas.microsoft.com/office/drawing/2014/main" xmlns="" id="{2C4B8595-FED5-E64E-9094-64A5AFA240D1}"/>
              </a:ext>
            </a:extLst>
          </p:cNvPr>
          <p:cNvPicPr>
            <a:picLocks noChangeAspect="1"/>
          </p:cNvPicPr>
          <p:nvPr/>
        </p:nvPicPr>
        <p:blipFill>
          <a:blip r:embed="rId21"/>
          <a:stretch>
            <a:fillRect/>
          </a:stretch>
        </p:blipFill>
        <p:spPr>
          <a:xfrm>
            <a:off x="7689084" y="5713267"/>
            <a:ext cx="637308" cy="337773"/>
          </a:xfrm>
          <a:prstGeom prst="rect">
            <a:avLst/>
          </a:prstGeom>
        </p:spPr>
      </p:pic>
      <p:pic>
        <p:nvPicPr>
          <p:cNvPr id="6" name="Picture 5">
            <a:extLst>
              <a:ext uri="{FF2B5EF4-FFF2-40B4-BE49-F238E27FC236}">
                <a16:creationId xmlns:a16="http://schemas.microsoft.com/office/drawing/2014/main" xmlns="" id="{92A4B719-7D01-D541-9D9D-80F58937FCBE}"/>
              </a:ext>
            </a:extLst>
          </p:cNvPr>
          <p:cNvPicPr>
            <a:picLocks noChangeAspect="1"/>
          </p:cNvPicPr>
          <p:nvPr/>
        </p:nvPicPr>
        <p:blipFill>
          <a:blip r:embed="rId22"/>
          <a:stretch>
            <a:fillRect/>
          </a:stretch>
        </p:blipFill>
        <p:spPr>
          <a:xfrm>
            <a:off x="4111495" y="4217711"/>
            <a:ext cx="749300" cy="936625"/>
          </a:xfrm>
          <a:prstGeom prst="rect">
            <a:avLst/>
          </a:prstGeom>
        </p:spPr>
      </p:pic>
    </p:spTree>
    <p:extLst>
      <p:ext uri="{BB962C8B-B14F-4D97-AF65-F5344CB8AC3E}">
        <p14:creationId xmlns:p14="http://schemas.microsoft.com/office/powerpoint/2010/main" val="27504175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7"/>
                                        </p:tgtEl>
                                        <p:attrNameLst>
                                          <p:attrName>style.visibility</p:attrName>
                                        </p:attrNameLst>
                                      </p:cBhvr>
                                      <p:to>
                                        <p:strVal val="visible"/>
                                      </p:to>
                                    </p:set>
                                    <p:animEffect transition="in" filter="fade">
                                      <p:cBhvr>
                                        <p:cTn id="11" dur="500"/>
                                        <p:tgtEl>
                                          <p:spTgt spid="14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128"/>
                                        </p:tgtEl>
                                        <p:attrNameLst>
                                          <p:attrName>style.visibility</p:attrName>
                                        </p:attrNameLst>
                                      </p:cBhvr>
                                      <p:to>
                                        <p:strVal val="visible"/>
                                      </p:to>
                                    </p:set>
                                    <p:animEffect transition="in" filter="fade">
                                      <p:cBhvr>
                                        <p:cTn id="27" dur="500"/>
                                        <p:tgtEl>
                                          <p:spTgt spid="512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0"/>
                                        </p:tgtEl>
                                        <p:attrNameLst>
                                          <p:attrName>style.visibility</p:attrName>
                                        </p:attrNameLst>
                                      </p:cBhvr>
                                      <p:to>
                                        <p:strVal val="visible"/>
                                      </p:to>
                                    </p:set>
                                    <p:animEffect transition="in" filter="fade">
                                      <p:cBhvr>
                                        <p:cTn id="31" dur="500"/>
                                        <p:tgtEl>
                                          <p:spTgt spid="17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dissolve">
                                      <p:cBhvr>
                                        <p:cTn id="60" dur="500"/>
                                        <p:tgtEl>
                                          <p:spTgt spid="9"/>
                                        </p:tgtEl>
                                      </p:cBhvr>
                                    </p:animEffect>
                                  </p:childTnLst>
                                </p:cTn>
                              </p:par>
                              <p:par>
                                <p:cTn id="61" presetID="9"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dissolve">
                                      <p:cBhvr>
                                        <p:cTn id="63" dur="500"/>
                                        <p:tgtEl>
                                          <p:spTgt spid="26"/>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dissolve">
                                      <p:cBhvr>
                                        <p:cTn id="66" dur="500"/>
                                        <p:tgtEl>
                                          <p:spTgt spid="52"/>
                                        </p:tgtEl>
                                      </p:cBhvr>
                                    </p:animEffect>
                                  </p:childTnLst>
                                </p:cTn>
                              </p:par>
                              <p:par>
                                <p:cTn id="67" presetID="9"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dissolve">
                                      <p:cBhvr>
                                        <p:cTn id="72" dur="500"/>
                                        <p:tgtEl>
                                          <p:spTgt spid="53"/>
                                        </p:tgtEl>
                                      </p:cBhvr>
                                    </p:animEffect>
                                  </p:childTnLst>
                                </p:cTn>
                              </p:par>
                              <p:par>
                                <p:cTn id="73" presetID="9"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dissolve">
                                      <p:cBhvr>
                                        <p:cTn id="75" dur="500"/>
                                        <p:tgtEl>
                                          <p:spTgt spid="5"/>
                                        </p:tgtEl>
                                      </p:cBhvr>
                                    </p:animEffect>
                                  </p:childTnLst>
                                </p:cTn>
                              </p:par>
                              <p:par>
                                <p:cTn id="76" presetID="9" presetClass="entr" presetSubtype="0" fill="hold"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dissolve">
                                      <p:cBhvr>
                                        <p:cTn id="78" dur="500"/>
                                        <p:tgtEl>
                                          <p:spTgt spid="25"/>
                                        </p:tgtEl>
                                      </p:cBhvr>
                                    </p:animEffect>
                                  </p:childTnLst>
                                </p:cTn>
                              </p:par>
                              <p:par>
                                <p:cTn id="79" presetID="9" presetClass="entr" presetSubtype="0"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dissolve">
                                      <p:cBhvr>
                                        <p:cTn id="81" dur="500"/>
                                        <p:tgtEl>
                                          <p:spTgt spid="27"/>
                                        </p:tgtEl>
                                      </p:cBhvr>
                                    </p:animEffect>
                                  </p:childTnLst>
                                </p:cTn>
                              </p:par>
                              <p:par>
                                <p:cTn id="82" presetID="9"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dissolve">
                                      <p:cBhvr>
                                        <p:cTn id="84" dur="500"/>
                                        <p:tgtEl>
                                          <p:spTgt spid="28"/>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dissolve">
                                      <p:cBhvr>
                                        <p:cTn id="87" dur="500"/>
                                        <p:tgtEl>
                                          <p:spTgt spid="54"/>
                                        </p:tgtEl>
                                      </p:cBhvr>
                                    </p:animEffect>
                                  </p:childTnLst>
                                </p:cTn>
                              </p:par>
                              <p:par>
                                <p:cTn id="88" presetID="9" presetClass="entr" presetSubtype="0" fill="hold"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dissolve">
                                      <p:cBhvr>
                                        <p:cTn id="90" dur="500"/>
                                        <p:tgtEl>
                                          <p:spTgt spid="29"/>
                                        </p:tgtEl>
                                      </p:cBhvr>
                                    </p:animEffect>
                                  </p:childTnLst>
                                </p:cTn>
                              </p:par>
                              <p:par>
                                <p:cTn id="91" presetID="9" presetClass="entr" presetSubtype="0" fill="hold"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dissolve">
                                      <p:cBhvr>
                                        <p:cTn id="93" dur="500"/>
                                        <p:tgtEl>
                                          <p:spTgt spid="30"/>
                                        </p:tgtEl>
                                      </p:cBhvr>
                                    </p:animEffect>
                                  </p:childTnLst>
                                </p:cTn>
                              </p:par>
                              <p:par>
                                <p:cTn id="94" presetID="9" presetClass="entr" presetSubtype="0" fill="hold"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dissolve">
                                      <p:cBhvr>
                                        <p:cTn id="96" dur="500"/>
                                        <p:tgtEl>
                                          <p:spTgt spid="32"/>
                                        </p:tgtEl>
                                      </p:cBhvr>
                                    </p:animEffect>
                                  </p:childTnLst>
                                </p:cTn>
                              </p:par>
                              <p:par>
                                <p:cTn id="97" presetID="9" presetClass="entr" presetSubtype="0" fill="hold" nodeType="with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dissolve">
                                      <p:cBhvr>
                                        <p:cTn id="99" dur="500"/>
                                        <p:tgtEl>
                                          <p:spTgt spid="33"/>
                                        </p:tgtEl>
                                      </p:cBhvr>
                                    </p:animEffect>
                                  </p:childTnLst>
                                </p:cTn>
                              </p:par>
                              <p:par>
                                <p:cTn id="100" presetID="9"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dissolve">
                                      <p:cBhvr>
                                        <p:cTn id="102" dur="500"/>
                                        <p:tgtEl>
                                          <p:spTgt spid="4"/>
                                        </p:tgtEl>
                                      </p:cBhvr>
                                    </p:animEffect>
                                  </p:childTnLst>
                                </p:cTn>
                              </p:par>
                              <p:par>
                                <p:cTn id="103" presetID="9" presetClass="entr" presetSubtype="0" fill="hold"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dissolve">
                                      <p:cBhvr>
                                        <p:cTn id="105" dur="50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blinds(horizontal)">
                                      <p:cBhvr>
                                        <p:cTn id="110" dur="500"/>
                                        <p:tgtEl>
                                          <p:spTgt spid="18"/>
                                        </p:tgtEl>
                                      </p:cBhvr>
                                    </p:animEffect>
                                  </p:childTnLst>
                                </p:cTn>
                              </p:par>
                              <p:par>
                                <p:cTn id="111" presetID="3" presetClass="entr" presetSubtype="10" fill="hold" nodeType="with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blinds(horizontal)">
                                      <p:cBhvr>
                                        <p:cTn id="1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46" grpId="0"/>
      <p:bldP spid="147" grpId="0"/>
      <p:bldP spid="170" grpId="0" animBg="1"/>
      <p:bldP spid="52" grpId="0"/>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a:xfrm>
            <a:off x="0" y="0"/>
            <a:ext cx="9144000" cy="6858000"/>
          </a:xfrm>
          <a:prstGeom prst="rect">
            <a:avLst/>
          </a:prstGeom>
          <a:solidFill>
            <a:srgbClr val="E9E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514350" y="838200"/>
            <a:ext cx="5562600" cy="461665"/>
          </a:xfrm>
          <a:prstGeom prst="rect">
            <a:avLst/>
          </a:prstGeom>
          <a:noFill/>
        </p:spPr>
        <p:txBody>
          <a:bodyPr wrap="square" rtlCol="0">
            <a:spAutoFit/>
          </a:bodyPr>
          <a:lstStyle/>
          <a:p>
            <a:r>
              <a:rPr lang="en-US" sz="2400" dirty="0">
                <a:solidFill>
                  <a:schemeClr val="tx1">
                    <a:lumMod val="65000"/>
                    <a:lumOff val="35000"/>
                  </a:schemeClr>
                </a:solidFill>
                <a:latin typeface="Quicksand Light" pitchFamily="18" charset="0"/>
                <a:ea typeface="Roboto Cn" pitchFamily="2" charset="0"/>
                <a:cs typeface="Open Sans Extrabold" pitchFamily="34" charset="0"/>
              </a:rPr>
              <a:t>Intelligent and Connected Technologies </a:t>
            </a:r>
            <a:endParaRPr lang="en-US" sz="200" dirty="0">
              <a:solidFill>
                <a:schemeClr val="tx1">
                  <a:lumMod val="65000"/>
                  <a:lumOff val="35000"/>
                </a:schemeClr>
              </a:solidFill>
              <a:latin typeface="Quicksand Light" pitchFamily="18" charset="0"/>
              <a:ea typeface="Roboto Cn" pitchFamily="2" charset="0"/>
              <a:cs typeface="Open Sans" pitchFamily="34" charset="0"/>
            </a:endParaRPr>
          </a:p>
        </p:txBody>
      </p:sp>
      <p:sp>
        <p:nvSpPr>
          <p:cNvPr id="16" name="TextBox 15"/>
          <p:cNvSpPr txBox="1"/>
          <p:nvPr/>
        </p:nvSpPr>
        <p:spPr>
          <a:xfrm>
            <a:off x="476250" y="152400"/>
            <a:ext cx="6000750" cy="769441"/>
          </a:xfrm>
          <a:prstGeom prst="rect">
            <a:avLst/>
          </a:prstGeom>
          <a:noFill/>
        </p:spPr>
        <p:txBody>
          <a:bodyPr wrap="square" rtlCol="0">
            <a:spAutoFit/>
          </a:bodyPr>
          <a:lstStyle/>
          <a:p>
            <a:r>
              <a:rPr lang="en-US" sz="4400" dirty="0">
                <a:solidFill>
                  <a:srgbClr val="00B0F0"/>
                </a:solidFill>
                <a:latin typeface="Quicksand Light" pitchFamily="18" charset="0"/>
                <a:ea typeface="Roboto Cn" pitchFamily="2" charset="0"/>
                <a:cs typeface="Open Sans Extrabold" pitchFamily="34" charset="0"/>
              </a:rPr>
              <a:t>Intelligent </a:t>
            </a:r>
            <a:r>
              <a:rPr lang="en-US" sz="4400" dirty="0">
                <a:solidFill>
                  <a:schemeClr val="tx1">
                    <a:lumMod val="75000"/>
                    <a:lumOff val="25000"/>
                  </a:schemeClr>
                </a:solidFill>
                <a:latin typeface="Quicksand Light" pitchFamily="18" charset="0"/>
                <a:ea typeface="Roboto Cn" pitchFamily="2" charset="0"/>
                <a:cs typeface="Open Sans Extrabold" pitchFamily="34" charset="0"/>
              </a:rPr>
              <a:t>Technologies</a:t>
            </a:r>
            <a:endParaRPr lang="en-US" sz="4400" dirty="0">
              <a:solidFill>
                <a:schemeClr val="tx1">
                  <a:lumMod val="75000"/>
                  <a:lumOff val="25000"/>
                </a:schemeClr>
              </a:solidFill>
              <a:latin typeface="Quicksand Light" pitchFamily="18" charset="0"/>
              <a:ea typeface="Roboto Cn" pitchFamily="2" charset="0"/>
              <a:cs typeface="Open Sans" pitchFamily="34" charset="0"/>
            </a:endParaRPr>
          </a:p>
        </p:txBody>
      </p:sp>
      <p:sp>
        <p:nvSpPr>
          <p:cNvPr id="39" name="TextBox 38"/>
          <p:cNvSpPr txBox="1"/>
          <p:nvPr/>
        </p:nvSpPr>
        <p:spPr>
          <a:xfrm>
            <a:off x="752172" y="2542521"/>
            <a:ext cx="4277028" cy="3785652"/>
          </a:xfrm>
          <a:prstGeom prst="rect">
            <a:avLst/>
          </a:prstGeom>
          <a:noFill/>
        </p:spPr>
        <p:txBody>
          <a:bodyPr wrap="square" rtlCol="0">
            <a:spAutoFit/>
          </a:bodyPr>
          <a:lstStyle/>
          <a:p>
            <a:r>
              <a:rPr lang="en-CA" sz="2000" dirty="0">
                <a:solidFill>
                  <a:schemeClr val="tx2">
                    <a:lumMod val="75000"/>
                  </a:schemeClr>
                </a:solidFill>
              </a:rPr>
              <a:t>Tackle the problems associated with the growth of the world’s population and increasing urbanization.</a:t>
            </a:r>
            <a:r>
              <a:rPr lang="en-US" sz="2000" dirty="0">
                <a:solidFill>
                  <a:schemeClr val="tx1">
                    <a:lumMod val="50000"/>
                    <a:lumOff val="50000"/>
                  </a:schemeClr>
                </a:solidFill>
                <a:latin typeface="+mj-lt"/>
                <a:ea typeface="Roboto Cn" pitchFamily="2" charset="0"/>
                <a:cs typeface="Open Sans" pitchFamily="34" charset="0"/>
              </a:rPr>
              <a:t/>
            </a:r>
            <a:br>
              <a:rPr lang="en-US" sz="2000" dirty="0">
                <a:solidFill>
                  <a:schemeClr val="tx1">
                    <a:lumMod val="50000"/>
                    <a:lumOff val="50000"/>
                  </a:schemeClr>
                </a:solidFill>
                <a:latin typeface="+mj-lt"/>
                <a:ea typeface="Roboto Cn" pitchFamily="2" charset="0"/>
                <a:cs typeface="Open Sans" pitchFamily="34" charset="0"/>
              </a:rPr>
            </a:br>
            <a:endParaRPr lang="en-US" sz="2000" dirty="0">
              <a:solidFill>
                <a:schemeClr val="tx1">
                  <a:lumMod val="50000"/>
                  <a:lumOff val="50000"/>
                </a:schemeClr>
              </a:solidFill>
              <a:latin typeface="+mj-lt"/>
              <a:ea typeface="Roboto Cn" pitchFamily="2" charset="0"/>
              <a:cs typeface="Open Sans" pitchFamily="34" charset="0"/>
            </a:endParaRPr>
          </a:p>
          <a:p>
            <a:r>
              <a:rPr lang="en-US" sz="2000" dirty="0">
                <a:solidFill>
                  <a:srgbClr val="1FAECD"/>
                </a:solidFill>
                <a:latin typeface="+mj-lt"/>
                <a:ea typeface="Roboto Cn" pitchFamily="2" charset="0"/>
                <a:cs typeface="Open Sans" pitchFamily="34" charset="0"/>
              </a:rPr>
              <a:t>Increase the quality of urban life.</a:t>
            </a:r>
          </a:p>
          <a:p>
            <a:endParaRPr lang="en-US" sz="2000" dirty="0">
              <a:solidFill>
                <a:schemeClr val="tx1">
                  <a:lumMod val="50000"/>
                  <a:lumOff val="50000"/>
                </a:schemeClr>
              </a:solidFill>
              <a:latin typeface="+mj-lt"/>
              <a:ea typeface="Roboto Cn" pitchFamily="2" charset="0"/>
              <a:cs typeface="Open Sans" pitchFamily="34" charset="0"/>
            </a:endParaRPr>
          </a:p>
          <a:p>
            <a:r>
              <a:rPr lang="en-US" sz="2000" dirty="0">
                <a:solidFill>
                  <a:srgbClr val="0070C0"/>
                </a:solidFill>
                <a:latin typeface="+mj-lt"/>
                <a:ea typeface="Roboto Cn" pitchFamily="2" charset="0"/>
                <a:cs typeface="Open Sans" pitchFamily="34" charset="0"/>
              </a:rPr>
              <a:t>Boost productivity of public services and reduce waste.</a:t>
            </a:r>
          </a:p>
          <a:p>
            <a:endParaRPr lang="en-US" sz="2000" dirty="0">
              <a:solidFill>
                <a:srgbClr val="0070C0"/>
              </a:solidFill>
              <a:latin typeface="+mj-lt"/>
              <a:ea typeface="Roboto Cn" pitchFamily="2" charset="0"/>
              <a:cs typeface="Open Sans" pitchFamily="34" charset="0"/>
            </a:endParaRPr>
          </a:p>
          <a:p>
            <a:r>
              <a:rPr lang="en-US" sz="2000" dirty="0">
                <a:solidFill>
                  <a:srgbClr val="0070C0"/>
                </a:solidFill>
                <a:latin typeface="+mj-lt"/>
                <a:ea typeface="Roboto Cn" pitchFamily="2" charset="0"/>
                <a:cs typeface="Open Sans" pitchFamily="34" charset="0"/>
              </a:rPr>
              <a:t>Reduce carbon emission.</a:t>
            </a:r>
          </a:p>
          <a:p>
            <a:endParaRPr lang="en-US" sz="2000" dirty="0">
              <a:solidFill>
                <a:srgbClr val="0070C0"/>
              </a:solidFill>
              <a:latin typeface="+mj-lt"/>
              <a:ea typeface="Roboto Cn" pitchFamily="2" charset="0"/>
              <a:cs typeface="Open Sans" pitchFamily="34" charset="0"/>
            </a:endParaRPr>
          </a:p>
          <a:p>
            <a:endParaRPr lang="en-US" sz="2000" dirty="0">
              <a:solidFill>
                <a:srgbClr val="0070C0"/>
              </a:solidFill>
              <a:latin typeface="+mj-lt"/>
              <a:ea typeface="Roboto Cn" pitchFamily="2" charset="0"/>
              <a:cs typeface="Open Sans" pitchFamily="34" charset="0"/>
            </a:endParaRPr>
          </a:p>
        </p:txBody>
      </p:sp>
      <p:grpSp>
        <p:nvGrpSpPr>
          <p:cNvPr id="40" name="Group 39"/>
          <p:cNvGrpSpPr/>
          <p:nvPr/>
        </p:nvGrpSpPr>
        <p:grpSpPr>
          <a:xfrm>
            <a:off x="566640" y="2715697"/>
            <a:ext cx="142845" cy="3456503"/>
            <a:chOff x="1762124" y="1329608"/>
            <a:chExt cx="142845" cy="3234502"/>
          </a:xfrm>
        </p:grpSpPr>
        <p:sp>
          <p:nvSpPr>
            <p:cNvPr id="41" name="Rectangle 40"/>
            <p:cNvSpPr/>
            <p:nvPr/>
          </p:nvSpPr>
          <p:spPr>
            <a:xfrm>
              <a:off x="1762124" y="1329608"/>
              <a:ext cx="142845" cy="1428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3" name="Rectangle 42"/>
            <p:cNvSpPr/>
            <p:nvPr/>
          </p:nvSpPr>
          <p:spPr>
            <a:xfrm>
              <a:off x="1762124" y="2424933"/>
              <a:ext cx="142845" cy="1428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5" name="Rectangle 44"/>
            <p:cNvSpPr/>
            <p:nvPr/>
          </p:nvSpPr>
          <p:spPr>
            <a:xfrm>
              <a:off x="1762124" y="2995380"/>
              <a:ext cx="142845" cy="142845"/>
            </a:xfrm>
            <a:prstGeom prst="rect">
              <a:avLst/>
            </a:prstGeom>
            <a:solidFill>
              <a:srgbClr val="1FA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6" name="Rectangle 45"/>
            <p:cNvSpPr/>
            <p:nvPr/>
          </p:nvSpPr>
          <p:spPr>
            <a:xfrm>
              <a:off x="1762124" y="3851051"/>
              <a:ext cx="142845" cy="142845"/>
            </a:xfrm>
            <a:prstGeom prst="rect">
              <a:avLst/>
            </a:prstGeom>
            <a:solidFill>
              <a:srgbClr val="78D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7" name="Rectangle 46"/>
            <p:cNvSpPr/>
            <p:nvPr/>
          </p:nvSpPr>
          <p:spPr>
            <a:xfrm>
              <a:off x="1762124" y="4421265"/>
              <a:ext cx="142845" cy="142845"/>
            </a:xfrm>
            <a:prstGeom prst="rect">
              <a:avLst/>
            </a:prstGeom>
            <a:solidFill>
              <a:srgbClr val="B5E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sp>
        <p:nvSpPr>
          <p:cNvPr id="52" name="Rectangle 51"/>
          <p:cNvSpPr/>
          <p:nvPr/>
        </p:nvSpPr>
        <p:spPr>
          <a:xfrm>
            <a:off x="609600" y="1445946"/>
            <a:ext cx="661589" cy="6375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SC</a:t>
            </a:r>
          </a:p>
        </p:txBody>
      </p:sp>
      <p:sp>
        <p:nvSpPr>
          <p:cNvPr id="53" name="Right Triangle 52"/>
          <p:cNvSpPr/>
          <p:nvPr/>
        </p:nvSpPr>
        <p:spPr>
          <a:xfrm rot="10800000" flipH="1">
            <a:off x="1006403" y="2083447"/>
            <a:ext cx="264786" cy="221840"/>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817216" y="5928063"/>
            <a:ext cx="8326783" cy="646331"/>
          </a:xfrm>
          <a:prstGeom prst="rect">
            <a:avLst/>
          </a:prstGeom>
          <a:noFill/>
        </p:spPr>
        <p:txBody>
          <a:bodyPr wrap="square" rtlCol="0">
            <a:spAutoFit/>
          </a:bodyPr>
          <a:lstStyle/>
          <a:p>
            <a:r>
              <a:rPr lang="en-CA" dirty="0">
                <a:solidFill>
                  <a:schemeClr val="accent6">
                    <a:lumMod val="50000"/>
                  </a:schemeClr>
                </a:solidFill>
              </a:rPr>
              <a:t>“If policy makers and businesses get it right, linking the physical and digital worlds could generate up to $11.1 trillion a year in economic value by 2025.”  (</a:t>
            </a:r>
            <a:r>
              <a:rPr lang="en-CA" dirty="0" err="1">
                <a:solidFill>
                  <a:schemeClr val="accent6">
                    <a:lumMod val="50000"/>
                  </a:schemeClr>
                </a:solidFill>
              </a:rPr>
              <a:t>Ménard</a:t>
            </a:r>
            <a:r>
              <a:rPr lang="en-CA" dirty="0">
                <a:solidFill>
                  <a:schemeClr val="accent6">
                    <a:lumMod val="50000"/>
                  </a:schemeClr>
                </a:solidFill>
              </a:rPr>
              <a:t>, 2017) </a:t>
            </a:r>
            <a:endParaRPr lang="en-US" sz="1600" dirty="0">
              <a:solidFill>
                <a:schemeClr val="accent6">
                  <a:lumMod val="50000"/>
                </a:schemeClr>
              </a:solidFill>
              <a:ea typeface="Roboto Cn" pitchFamily="2" charset="0"/>
              <a:cs typeface="Open Sans" pitchFamily="34" charset="0"/>
            </a:endParaRPr>
          </a:p>
        </p:txBody>
      </p:sp>
      <p:sp>
        <p:nvSpPr>
          <p:cNvPr id="69" name="TextBox 68"/>
          <p:cNvSpPr txBox="1"/>
          <p:nvPr/>
        </p:nvSpPr>
        <p:spPr>
          <a:xfrm>
            <a:off x="1438275" y="1502275"/>
            <a:ext cx="2351128" cy="523220"/>
          </a:xfrm>
          <a:prstGeom prst="rect">
            <a:avLst/>
          </a:prstGeom>
          <a:noFill/>
        </p:spPr>
        <p:txBody>
          <a:bodyPr wrap="square" rtlCol="0">
            <a:spAutoFit/>
          </a:bodyPr>
          <a:lstStyle/>
          <a:p>
            <a:r>
              <a:rPr lang="en-US" sz="2800" dirty="0">
                <a:solidFill>
                  <a:srgbClr val="00B0F0"/>
                </a:solidFill>
                <a:latin typeface="Quicksand Light" pitchFamily="18" charset="0"/>
                <a:ea typeface="Roboto Cn" pitchFamily="2" charset="0"/>
                <a:cs typeface="Open Sans Extrabold" pitchFamily="34" charset="0"/>
              </a:rPr>
              <a:t>SMART </a:t>
            </a:r>
            <a:r>
              <a:rPr lang="en-US" sz="2800" dirty="0">
                <a:solidFill>
                  <a:schemeClr val="accent1">
                    <a:lumMod val="75000"/>
                  </a:schemeClr>
                </a:solidFill>
                <a:latin typeface="Quicksand Light" pitchFamily="18" charset="0"/>
                <a:ea typeface="Roboto Cn" pitchFamily="2" charset="0"/>
                <a:cs typeface="Open Sans Extrabold" pitchFamily="34" charset="0"/>
              </a:rPr>
              <a:t>Living</a:t>
            </a:r>
            <a:endParaRPr lang="en-US" sz="2800" dirty="0">
              <a:solidFill>
                <a:schemeClr val="accent1">
                  <a:lumMod val="75000"/>
                </a:schemeClr>
              </a:solidFill>
              <a:latin typeface="Quicksand Light" pitchFamily="18" charset="0"/>
              <a:ea typeface="Roboto Cn" pitchFamily="2" charset="0"/>
              <a:cs typeface="Open Sans" pitchFamily="34" charset="0"/>
            </a:endParaRPr>
          </a:p>
        </p:txBody>
      </p:sp>
      <p:pic>
        <p:nvPicPr>
          <p:cNvPr id="2" name="Picture 1">
            <a:extLst>
              <a:ext uri="{FF2B5EF4-FFF2-40B4-BE49-F238E27FC236}">
                <a16:creationId xmlns:a16="http://schemas.microsoft.com/office/drawing/2014/main" xmlns="" id="{854CD0C3-82AF-E34B-BDC1-0E12F72E5A04}"/>
              </a:ext>
            </a:extLst>
          </p:cNvPr>
          <p:cNvPicPr>
            <a:picLocks noChangeAspect="1"/>
          </p:cNvPicPr>
          <p:nvPr/>
        </p:nvPicPr>
        <p:blipFill>
          <a:blip r:embed="rId3"/>
          <a:stretch>
            <a:fillRect/>
          </a:stretch>
        </p:blipFill>
        <p:spPr>
          <a:xfrm>
            <a:off x="5452545" y="921023"/>
            <a:ext cx="3441700" cy="4711700"/>
          </a:xfrm>
          <a:prstGeom prst="rect">
            <a:avLst/>
          </a:prstGeom>
        </p:spPr>
      </p:pic>
    </p:spTree>
    <p:extLst>
      <p:ext uri="{BB962C8B-B14F-4D97-AF65-F5344CB8AC3E}">
        <p14:creationId xmlns:p14="http://schemas.microsoft.com/office/powerpoint/2010/main" val="202023113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9">
                                            <p:txEl>
                                              <p:pRg st="0" end="0"/>
                                            </p:txEl>
                                          </p:spTgt>
                                        </p:tgtEl>
                                        <p:attrNameLst>
                                          <p:attrName>style.visibility</p:attrName>
                                        </p:attrNameLst>
                                      </p:cBhvr>
                                      <p:to>
                                        <p:strVal val="visible"/>
                                      </p:to>
                                    </p:set>
                                    <p:animEffect transition="in" filter="wipe(up)">
                                      <p:cBhvr>
                                        <p:cTn id="15" dur="500"/>
                                        <p:tgtEl>
                                          <p:spTgt spid="39">
                                            <p:txEl>
                                              <p:pRg st="0" end="0"/>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9">
                                            <p:txEl>
                                              <p:pRg st="1" end="1"/>
                                            </p:txEl>
                                          </p:spTgt>
                                        </p:tgtEl>
                                        <p:attrNameLst>
                                          <p:attrName>style.visibility</p:attrName>
                                        </p:attrNameLst>
                                      </p:cBhvr>
                                      <p:to>
                                        <p:strVal val="visible"/>
                                      </p:to>
                                    </p:set>
                                    <p:animEffect transition="in" filter="wipe(up)">
                                      <p:cBhvr>
                                        <p:cTn id="19" dur="500"/>
                                        <p:tgtEl>
                                          <p:spTgt spid="39">
                                            <p:txEl>
                                              <p:pRg st="1" end="1"/>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9">
                                            <p:txEl>
                                              <p:pRg st="3" end="3"/>
                                            </p:txEl>
                                          </p:spTgt>
                                        </p:tgtEl>
                                        <p:attrNameLst>
                                          <p:attrName>style.visibility</p:attrName>
                                        </p:attrNameLst>
                                      </p:cBhvr>
                                      <p:to>
                                        <p:strVal val="visible"/>
                                      </p:to>
                                    </p:set>
                                    <p:animEffect transition="in" filter="wipe(up)">
                                      <p:cBhvr>
                                        <p:cTn id="23" dur="500"/>
                                        <p:tgtEl>
                                          <p:spTgt spid="3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9">
                                            <p:txEl>
                                              <p:pRg st="5" end="5"/>
                                            </p:txEl>
                                          </p:spTgt>
                                        </p:tgtEl>
                                        <p:attrNameLst>
                                          <p:attrName>style.visibility</p:attrName>
                                        </p:attrNameLst>
                                      </p:cBhvr>
                                      <p:to>
                                        <p:strVal val="visible"/>
                                      </p:to>
                                    </p:set>
                                    <p:animEffect transition="in" filter="wipe(up)">
                                      <p:cBhvr>
                                        <p:cTn id="28" dur="500"/>
                                        <p:tgtEl>
                                          <p:spTgt spid="39">
                                            <p:txEl>
                                              <p:pRg st="5" end="5"/>
                                            </p:txEl>
                                          </p:spTgt>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up)">
                                      <p:cBhvr>
                                        <p:cTn id="36" dur="500"/>
                                        <p:tgtEl>
                                          <p:spTgt spid="52"/>
                                        </p:tgtEl>
                                      </p:cBhvr>
                                    </p:animEffect>
                                  </p:childTnLst>
                                </p:cTn>
                              </p:par>
                            </p:childTnLst>
                          </p:cTn>
                        </p:par>
                        <p:par>
                          <p:cTn id="37" fill="hold">
                            <p:stCondLst>
                              <p:cond delay="1500"/>
                            </p:stCondLst>
                            <p:childTnLst>
                              <p:par>
                                <p:cTn id="38" presetID="22" presetClass="entr" presetSubtype="1" fill="hold" grpId="0" nodeType="after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up)">
                                      <p:cBhvr>
                                        <p:cTn id="40" dur="500"/>
                                        <p:tgtEl>
                                          <p:spTgt spid="53"/>
                                        </p:tgtEl>
                                      </p:cBhvr>
                                    </p:animEffect>
                                  </p:childTnLst>
                                </p:cTn>
                              </p:par>
                            </p:childTnLst>
                          </p:cTn>
                        </p:par>
                        <p:par>
                          <p:cTn id="41" fill="hold">
                            <p:stCondLst>
                              <p:cond delay="2000"/>
                            </p:stCondLst>
                            <p:childTnLst>
                              <p:par>
                                <p:cTn id="42" presetID="22" presetClass="entr" presetSubtype="1" fill="hold" grpId="0" nodeType="afterEffect">
                                  <p:stCondLst>
                                    <p:cond delay="0"/>
                                  </p:stCondLst>
                                  <p:childTnLst>
                                    <p:set>
                                      <p:cBhvr>
                                        <p:cTn id="43" dur="1" fill="hold">
                                          <p:stCondLst>
                                            <p:cond delay="0"/>
                                          </p:stCondLst>
                                        </p:cTn>
                                        <p:tgtEl>
                                          <p:spTgt spid="55">
                                            <p:txEl>
                                              <p:pRg st="0" end="0"/>
                                            </p:txEl>
                                          </p:spTgt>
                                        </p:tgtEl>
                                        <p:attrNameLst>
                                          <p:attrName>style.visibility</p:attrName>
                                        </p:attrNameLst>
                                      </p:cBhvr>
                                      <p:to>
                                        <p:strVal val="visible"/>
                                      </p:to>
                                    </p:set>
                                    <p:animEffect transition="in" filter="wipe(up)">
                                      <p:cBhvr>
                                        <p:cTn id="44"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6" grpId="0"/>
      <p:bldP spid="39" grpId="0" uiExpand="1" build="p"/>
      <p:bldP spid="52" grpId="0" animBg="1"/>
      <p:bldP spid="53" grpId="0" animBg="1"/>
      <p:bldP spid="5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a:xfrm>
            <a:off x="0" y="0"/>
            <a:ext cx="9144000" cy="6858000"/>
          </a:xfrm>
          <a:prstGeom prst="rect">
            <a:avLst/>
          </a:prstGeom>
          <a:solidFill>
            <a:srgbClr val="E9E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1783643" y="4715356"/>
            <a:ext cx="5528338" cy="461665"/>
          </a:xfrm>
          <a:prstGeom prst="rect">
            <a:avLst/>
          </a:prstGeom>
          <a:noFill/>
        </p:spPr>
        <p:txBody>
          <a:bodyPr wrap="square" rtlCol="0">
            <a:spAutoFit/>
          </a:bodyPr>
          <a:lstStyle/>
          <a:p>
            <a:pPr algn="ctr"/>
            <a:r>
              <a:rPr lang="en-US" sz="2400" dirty="0">
                <a:solidFill>
                  <a:schemeClr val="tx1">
                    <a:lumMod val="65000"/>
                    <a:lumOff val="35000"/>
                  </a:schemeClr>
                </a:solidFill>
                <a:latin typeface="Quicksand Light" pitchFamily="18" charset="0"/>
                <a:ea typeface="Roboto Cn" pitchFamily="2" charset="0"/>
                <a:cs typeface="Open Sans Extrabold" pitchFamily="34" charset="0"/>
              </a:rPr>
              <a:t>FOUR </a:t>
            </a:r>
            <a:r>
              <a:rPr lang="en-US" sz="2400">
                <a:solidFill>
                  <a:schemeClr val="tx1">
                    <a:lumMod val="65000"/>
                    <a:lumOff val="35000"/>
                  </a:schemeClr>
                </a:solidFill>
                <a:latin typeface="Quicksand Light" pitchFamily="18" charset="0"/>
                <a:ea typeface="Roboto Cn" pitchFamily="2" charset="0"/>
                <a:cs typeface="Open Sans Extrabold" pitchFamily="34" charset="0"/>
              </a:rPr>
              <a:t>PILLARS OF PRODUCTIVITY</a:t>
            </a:r>
            <a:endParaRPr lang="en-US" sz="200" dirty="0">
              <a:solidFill>
                <a:schemeClr val="tx1">
                  <a:lumMod val="65000"/>
                  <a:lumOff val="35000"/>
                </a:schemeClr>
              </a:solidFill>
              <a:latin typeface="Quicksand Light" pitchFamily="18" charset="0"/>
              <a:ea typeface="Roboto Cn" pitchFamily="2" charset="0"/>
              <a:cs typeface="Open Sans" pitchFamily="34" charset="0"/>
            </a:endParaRPr>
          </a:p>
        </p:txBody>
      </p:sp>
      <p:sp>
        <p:nvSpPr>
          <p:cNvPr id="16" name="TextBox 15"/>
          <p:cNvSpPr txBox="1"/>
          <p:nvPr/>
        </p:nvSpPr>
        <p:spPr>
          <a:xfrm>
            <a:off x="379096" y="141541"/>
            <a:ext cx="5640704" cy="769441"/>
          </a:xfrm>
          <a:prstGeom prst="rect">
            <a:avLst/>
          </a:prstGeom>
          <a:noFill/>
        </p:spPr>
        <p:txBody>
          <a:bodyPr wrap="square" rtlCol="0">
            <a:spAutoFit/>
          </a:bodyPr>
          <a:lstStyle/>
          <a:p>
            <a:r>
              <a:rPr lang="en-US" sz="4400" dirty="0">
                <a:solidFill>
                  <a:srgbClr val="00B0F0"/>
                </a:solidFill>
                <a:latin typeface="Quicksand Light" pitchFamily="18" charset="0"/>
                <a:ea typeface="Roboto Cn" pitchFamily="2" charset="0"/>
                <a:cs typeface="Open Sans Extrabold" pitchFamily="34" charset="0"/>
              </a:rPr>
              <a:t>4POP </a:t>
            </a:r>
            <a:r>
              <a:rPr lang="en-US" sz="4400" dirty="0">
                <a:solidFill>
                  <a:schemeClr val="tx1">
                    <a:lumMod val="75000"/>
                    <a:lumOff val="25000"/>
                  </a:schemeClr>
                </a:solidFill>
                <a:latin typeface="Quicksand Light" pitchFamily="18" charset="0"/>
                <a:ea typeface="Roboto Cn" pitchFamily="2" charset="0"/>
                <a:cs typeface="Open Sans Extrabold" pitchFamily="34" charset="0"/>
              </a:rPr>
              <a:t>FRAMEWORK</a:t>
            </a:r>
            <a:endParaRPr lang="en-US" sz="4400" dirty="0">
              <a:solidFill>
                <a:schemeClr val="tx1">
                  <a:lumMod val="75000"/>
                  <a:lumOff val="25000"/>
                </a:schemeClr>
              </a:solidFill>
              <a:latin typeface="Quicksand Light" pitchFamily="18" charset="0"/>
              <a:ea typeface="Roboto Cn" pitchFamily="2" charset="0"/>
              <a:cs typeface="Open Sans" pitchFamily="34" charset="0"/>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514599" y="1066800"/>
            <a:ext cx="4066427" cy="3554900"/>
          </a:xfrm>
          <a:prstGeom prst="rect">
            <a:avLst/>
          </a:prstGeom>
        </p:spPr>
      </p:pic>
      <p:sp>
        <p:nvSpPr>
          <p:cNvPr id="18" name="Freeform 17"/>
          <p:cNvSpPr/>
          <p:nvPr/>
        </p:nvSpPr>
        <p:spPr>
          <a:xfrm rot="21012666" flipH="1">
            <a:off x="2351279" y="4700938"/>
            <a:ext cx="974960" cy="500416"/>
          </a:xfrm>
          <a:custGeom>
            <a:avLst/>
            <a:gdLst>
              <a:gd name="connsiteX0" fmla="*/ 0 w 1457325"/>
              <a:gd name="connsiteY0" fmla="*/ 0 h 781050"/>
              <a:gd name="connsiteX1" fmla="*/ 876300 w 1457325"/>
              <a:gd name="connsiteY1" fmla="*/ 276225 h 781050"/>
              <a:gd name="connsiteX2" fmla="*/ 1457325 w 1457325"/>
              <a:gd name="connsiteY2" fmla="*/ 781050 h 781050"/>
            </a:gdLst>
            <a:ahLst/>
            <a:cxnLst>
              <a:cxn ang="0">
                <a:pos x="connsiteX0" y="connsiteY0"/>
              </a:cxn>
              <a:cxn ang="0">
                <a:pos x="connsiteX1" y="connsiteY1"/>
              </a:cxn>
              <a:cxn ang="0">
                <a:pos x="connsiteX2" y="connsiteY2"/>
              </a:cxn>
            </a:cxnLst>
            <a:rect l="l" t="t" r="r" b="b"/>
            <a:pathLst>
              <a:path w="1457325" h="781050">
                <a:moveTo>
                  <a:pt x="0" y="0"/>
                </a:moveTo>
                <a:cubicBezTo>
                  <a:pt x="316706" y="73025"/>
                  <a:pt x="633413" y="146050"/>
                  <a:pt x="876300" y="276225"/>
                </a:cubicBezTo>
                <a:cubicBezTo>
                  <a:pt x="1119187" y="406400"/>
                  <a:pt x="1288256" y="593725"/>
                  <a:pt x="1457325" y="781050"/>
                </a:cubicBezTo>
              </a:path>
            </a:pathLst>
          </a:custGeom>
          <a:ln>
            <a:solidFill>
              <a:srgbClr val="00B0F0"/>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p:cNvSpPr txBox="1"/>
          <p:nvPr/>
        </p:nvSpPr>
        <p:spPr>
          <a:xfrm>
            <a:off x="2251711" y="5715000"/>
            <a:ext cx="4682489" cy="1015663"/>
          </a:xfrm>
          <a:prstGeom prst="rect">
            <a:avLst/>
          </a:prstGeom>
          <a:noFill/>
        </p:spPr>
        <p:txBody>
          <a:bodyPr wrap="square" rtlCol="0">
            <a:spAutoFit/>
          </a:bodyPr>
          <a:lstStyle/>
          <a:p>
            <a:r>
              <a:rPr lang="en-CA" sz="2000" dirty="0">
                <a:solidFill>
                  <a:srgbClr val="0070C0"/>
                </a:solidFill>
              </a:rPr>
              <a:t>Having a corporate culture that encourages continuous learning and fosters innovation is clearly a prerequisite.</a:t>
            </a:r>
            <a:endParaRPr lang="en-US" sz="2000" dirty="0">
              <a:solidFill>
                <a:srgbClr val="0070C0"/>
              </a:solidFill>
              <a:latin typeface="+mj-lt"/>
              <a:ea typeface="Roboto Cn" pitchFamily="2" charset="0"/>
              <a:cs typeface="Open Sans" pitchFamily="34" charset="0"/>
            </a:endParaRPr>
          </a:p>
        </p:txBody>
      </p:sp>
      <p:sp>
        <p:nvSpPr>
          <p:cNvPr id="20" name="TextBox 19"/>
          <p:cNvSpPr txBox="1"/>
          <p:nvPr/>
        </p:nvSpPr>
        <p:spPr>
          <a:xfrm>
            <a:off x="2286000" y="5293537"/>
            <a:ext cx="1219200" cy="400110"/>
          </a:xfrm>
          <a:prstGeom prst="rect">
            <a:avLst/>
          </a:prstGeom>
          <a:solidFill>
            <a:srgbClr val="00B0F0"/>
          </a:solidFill>
        </p:spPr>
        <p:txBody>
          <a:bodyPr wrap="square" rtlCol="0">
            <a:spAutoFit/>
          </a:bodyPr>
          <a:lstStyle/>
          <a:p>
            <a:r>
              <a:rPr lang="en-US" sz="2000" dirty="0">
                <a:solidFill>
                  <a:schemeClr val="bg1"/>
                </a:solidFill>
                <a:latin typeface="+mj-lt"/>
                <a:ea typeface="Roboto Cn" pitchFamily="2" charset="0"/>
                <a:cs typeface="Open Sans" pitchFamily="34" charset="0"/>
              </a:rPr>
              <a:t>CULTURE</a:t>
            </a:r>
            <a:endParaRPr lang="en-US" sz="1000" dirty="0">
              <a:solidFill>
                <a:schemeClr val="bg1"/>
              </a:solidFill>
              <a:latin typeface="+mj-lt"/>
              <a:ea typeface="Roboto Cn" pitchFamily="2" charset="0"/>
              <a:cs typeface="Open Sans" pitchFamily="34" charset="0"/>
            </a:endParaRPr>
          </a:p>
        </p:txBody>
      </p:sp>
      <p:sp>
        <p:nvSpPr>
          <p:cNvPr id="21" name="TextBox 20"/>
          <p:cNvSpPr txBox="1"/>
          <p:nvPr/>
        </p:nvSpPr>
        <p:spPr>
          <a:xfrm>
            <a:off x="564443" y="1066800"/>
            <a:ext cx="1219200" cy="400110"/>
          </a:xfrm>
          <a:prstGeom prst="rect">
            <a:avLst/>
          </a:prstGeom>
          <a:solidFill>
            <a:srgbClr val="00B0F0"/>
          </a:solidFill>
        </p:spPr>
        <p:txBody>
          <a:bodyPr wrap="square" rtlCol="0">
            <a:spAutoFit/>
          </a:bodyPr>
          <a:lstStyle/>
          <a:p>
            <a:r>
              <a:rPr lang="en-US" sz="2000" dirty="0">
                <a:solidFill>
                  <a:schemeClr val="bg1"/>
                </a:solidFill>
                <a:latin typeface="+mj-lt"/>
                <a:ea typeface="Roboto Cn" pitchFamily="2" charset="0"/>
                <a:cs typeface="Open Sans" pitchFamily="34" charset="0"/>
              </a:rPr>
              <a:t>STRATEGY</a:t>
            </a:r>
            <a:endParaRPr lang="en-US" sz="1000" dirty="0">
              <a:solidFill>
                <a:schemeClr val="bg1"/>
              </a:solidFill>
              <a:latin typeface="+mj-lt"/>
              <a:ea typeface="Roboto Cn" pitchFamily="2" charset="0"/>
              <a:cs typeface="Open Sans" pitchFamily="34" charset="0"/>
            </a:endParaRPr>
          </a:p>
        </p:txBody>
      </p:sp>
      <p:sp>
        <p:nvSpPr>
          <p:cNvPr id="22" name="TextBox 21"/>
          <p:cNvSpPr txBox="1"/>
          <p:nvPr/>
        </p:nvSpPr>
        <p:spPr>
          <a:xfrm>
            <a:off x="457200" y="1447800"/>
            <a:ext cx="2057399" cy="1631216"/>
          </a:xfrm>
          <a:prstGeom prst="rect">
            <a:avLst/>
          </a:prstGeom>
          <a:noFill/>
        </p:spPr>
        <p:txBody>
          <a:bodyPr wrap="square" rtlCol="0">
            <a:spAutoFit/>
          </a:bodyPr>
          <a:lstStyle/>
          <a:p>
            <a:r>
              <a:rPr lang="en-CA" sz="2000" dirty="0">
                <a:solidFill>
                  <a:srgbClr val="0070C0"/>
                </a:solidFill>
              </a:rPr>
              <a:t>Businesses in</a:t>
            </a:r>
          </a:p>
          <a:p>
            <a:r>
              <a:rPr lang="en-CA" sz="2000" dirty="0">
                <a:solidFill>
                  <a:srgbClr val="0070C0"/>
                </a:solidFill>
                <a:latin typeface="+mj-lt"/>
                <a:ea typeface="Roboto Cn" pitchFamily="2" charset="0"/>
                <a:cs typeface="Open Sans" pitchFamily="34" charset="0"/>
              </a:rPr>
              <a:t>Smart Cities have to lean towards greater differentiation</a:t>
            </a:r>
            <a:endParaRPr lang="en-US" sz="2000" dirty="0">
              <a:solidFill>
                <a:srgbClr val="0070C0"/>
              </a:solidFill>
              <a:latin typeface="+mj-lt"/>
              <a:ea typeface="Roboto Cn" pitchFamily="2" charset="0"/>
              <a:cs typeface="Open Sans" pitchFamily="34" charset="0"/>
            </a:endParaRPr>
          </a:p>
        </p:txBody>
      </p:sp>
      <p:sp>
        <p:nvSpPr>
          <p:cNvPr id="23" name="Freeform 22"/>
          <p:cNvSpPr/>
          <p:nvPr/>
        </p:nvSpPr>
        <p:spPr>
          <a:xfrm flipH="1">
            <a:off x="1821742" y="1321369"/>
            <a:ext cx="1073857" cy="1726631"/>
          </a:xfrm>
          <a:custGeom>
            <a:avLst/>
            <a:gdLst>
              <a:gd name="connsiteX0" fmla="*/ 0 w 733425"/>
              <a:gd name="connsiteY0" fmla="*/ 704850 h 704850"/>
              <a:gd name="connsiteX1" fmla="*/ 276225 w 733425"/>
              <a:gd name="connsiteY1" fmla="*/ 381000 h 704850"/>
              <a:gd name="connsiteX2" fmla="*/ 733425 w 733425"/>
              <a:gd name="connsiteY2" fmla="*/ 0 h 704850"/>
            </a:gdLst>
            <a:ahLst/>
            <a:cxnLst>
              <a:cxn ang="0">
                <a:pos x="connsiteX0" y="connsiteY0"/>
              </a:cxn>
              <a:cxn ang="0">
                <a:pos x="connsiteX1" y="connsiteY1"/>
              </a:cxn>
              <a:cxn ang="0">
                <a:pos x="connsiteX2" y="connsiteY2"/>
              </a:cxn>
            </a:cxnLst>
            <a:rect l="l" t="t" r="r" b="b"/>
            <a:pathLst>
              <a:path w="733425" h="704850">
                <a:moveTo>
                  <a:pt x="0" y="704850"/>
                </a:moveTo>
                <a:cubicBezTo>
                  <a:pt x="76994" y="601662"/>
                  <a:pt x="153988" y="498475"/>
                  <a:pt x="276225" y="381000"/>
                </a:cubicBezTo>
                <a:cubicBezTo>
                  <a:pt x="398462" y="263525"/>
                  <a:pt x="565943" y="131762"/>
                  <a:pt x="733425" y="0"/>
                </a:cubicBezTo>
              </a:path>
            </a:pathLst>
          </a:custGeom>
          <a:ln>
            <a:solidFill>
              <a:srgbClr val="00B0F0"/>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TextBox 23"/>
          <p:cNvSpPr txBox="1"/>
          <p:nvPr/>
        </p:nvSpPr>
        <p:spPr>
          <a:xfrm>
            <a:off x="365680" y="3581400"/>
            <a:ext cx="1615520" cy="400110"/>
          </a:xfrm>
          <a:prstGeom prst="rect">
            <a:avLst/>
          </a:prstGeom>
          <a:solidFill>
            <a:srgbClr val="00B0F0"/>
          </a:solidFill>
        </p:spPr>
        <p:txBody>
          <a:bodyPr wrap="square" rtlCol="0">
            <a:spAutoFit/>
          </a:bodyPr>
          <a:lstStyle/>
          <a:p>
            <a:r>
              <a:rPr lang="en-US" sz="2000">
                <a:solidFill>
                  <a:schemeClr val="bg1"/>
                </a:solidFill>
                <a:latin typeface="+mj-lt"/>
                <a:ea typeface="Roboto Cn" pitchFamily="2" charset="0"/>
                <a:cs typeface="Open Sans" pitchFamily="34" charset="0"/>
              </a:rPr>
              <a:t>OPERATIONS</a:t>
            </a:r>
            <a:endParaRPr lang="en-US" sz="1000" dirty="0">
              <a:solidFill>
                <a:schemeClr val="bg1"/>
              </a:solidFill>
              <a:latin typeface="+mj-lt"/>
              <a:ea typeface="Roboto Cn" pitchFamily="2" charset="0"/>
              <a:cs typeface="Open Sans" pitchFamily="34" charset="0"/>
            </a:endParaRPr>
          </a:p>
        </p:txBody>
      </p:sp>
      <p:sp>
        <p:nvSpPr>
          <p:cNvPr id="25" name="TextBox 24"/>
          <p:cNvSpPr txBox="1"/>
          <p:nvPr/>
        </p:nvSpPr>
        <p:spPr>
          <a:xfrm>
            <a:off x="258437" y="3962400"/>
            <a:ext cx="2057399" cy="2554545"/>
          </a:xfrm>
          <a:prstGeom prst="rect">
            <a:avLst/>
          </a:prstGeom>
          <a:noFill/>
        </p:spPr>
        <p:txBody>
          <a:bodyPr wrap="square" rtlCol="0">
            <a:spAutoFit/>
          </a:bodyPr>
          <a:lstStyle/>
          <a:p>
            <a:r>
              <a:rPr lang="en-CA" sz="2000" dirty="0"/>
              <a:t>In Smart Cities there will be vast amounts of real time data, so operations timeframe will be measured in months at most.</a:t>
            </a:r>
            <a:endParaRPr lang="en-US" sz="2000" dirty="0">
              <a:solidFill>
                <a:srgbClr val="0070C0"/>
              </a:solidFill>
              <a:latin typeface="+mj-lt"/>
              <a:ea typeface="Roboto Cn" pitchFamily="2" charset="0"/>
              <a:cs typeface="Open Sans" pitchFamily="34" charset="0"/>
            </a:endParaRPr>
          </a:p>
        </p:txBody>
      </p:sp>
      <p:sp>
        <p:nvSpPr>
          <p:cNvPr id="26" name="Freeform 25"/>
          <p:cNvSpPr/>
          <p:nvPr/>
        </p:nvSpPr>
        <p:spPr>
          <a:xfrm flipH="1">
            <a:off x="1981200" y="3424421"/>
            <a:ext cx="1905000" cy="347479"/>
          </a:xfrm>
          <a:custGeom>
            <a:avLst/>
            <a:gdLst>
              <a:gd name="connsiteX0" fmla="*/ 0 w 1590675"/>
              <a:gd name="connsiteY0" fmla="*/ 56835 h 218760"/>
              <a:gd name="connsiteX1" fmla="*/ 942975 w 1590675"/>
              <a:gd name="connsiteY1" fmla="*/ 9210 h 218760"/>
              <a:gd name="connsiteX2" fmla="*/ 1590675 w 1590675"/>
              <a:gd name="connsiteY2" fmla="*/ 218760 h 218760"/>
            </a:gdLst>
            <a:ahLst/>
            <a:cxnLst>
              <a:cxn ang="0">
                <a:pos x="connsiteX0" y="connsiteY0"/>
              </a:cxn>
              <a:cxn ang="0">
                <a:pos x="connsiteX1" y="connsiteY1"/>
              </a:cxn>
              <a:cxn ang="0">
                <a:pos x="connsiteX2" y="connsiteY2"/>
              </a:cxn>
            </a:cxnLst>
            <a:rect l="l" t="t" r="r" b="b"/>
            <a:pathLst>
              <a:path w="1590675" h="218760">
                <a:moveTo>
                  <a:pt x="0" y="56835"/>
                </a:moveTo>
                <a:cubicBezTo>
                  <a:pt x="338931" y="19529"/>
                  <a:pt x="677863" y="-17777"/>
                  <a:pt x="942975" y="9210"/>
                </a:cubicBezTo>
                <a:cubicBezTo>
                  <a:pt x="1208087" y="36197"/>
                  <a:pt x="1399381" y="127478"/>
                  <a:pt x="1590675" y="218760"/>
                </a:cubicBezTo>
              </a:path>
            </a:pathLst>
          </a:custGeom>
          <a:ln>
            <a:solidFill>
              <a:srgbClr val="00B0F0"/>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TextBox 26"/>
          <p:cNvSpPr txBox="1"/>
          <p:nvPr/>
        </p:nvSpPr>
        <p:spPr>
          <a:xfrm>
            <a:off x="6699700" y="381000"/>
            <a:ext cx="1834700" cy="400110"/>
          </a:xfrm>
          <a:prstGeom prst="rect">
            <a:avLst/>
          </a:prstGeom>
          <a:solidFill>
            <a:srgbClr val="00B0F0"/>
          </a:solidFill>
        </p:spPr>
        <p:txBody>
          <a:bodyPr wrap="square" rtlCol="0">
            <a:spAutoFit/>
          </a:bodyPr>
          <a:lstStyle/>
          <a:p>
            <a:r>
              <a:rPr lang="en-US" sz="2000" dirty="0">
                <a:solidFill>
                  <a:schemeClr val="bg1"/>
                </a:solidFill>
                <a:latin typeface="+mj-lt"/>
                <a:ea typeface="Roboto Cn" pitchFamily="2" charset="0"/>
                <a:cs typeface="Open Sans" pitchFamily="34" charset="0"/>
              </a:rPr>
              <a:t>TECHNOLOGY</a:t>
            </a:r>
            <a:endParaRPr lang="en-US" sz="1000" dirty="0">
              <a:solidFill>
                <a:schemeClr val="bg1"/>
              </a:solidFill>
              <a:latin typeface="+mj-lt"/>
              <a:ea typeface="Roboto Cn" pitchFamily="2" charset="0"/>
              <a:cs typeface="Open Sans" pitchFamily="34" charset="0"/>
            </a:endParaRPr>
          </a:p>
        </p:txBody>
      </p:sp>
      <p:sp>
        <p:nvSpPr>
          <p:cNvPr id="28" name="TextBox 27"/>
          <p:cNvSpPr txBox="1"/>
          <p:nvPr/>
        </p:nvSpPr>
        <p:spPr>
          <a:xfrm>
            <a:off x="6592457" y="762000"/>
            <a:ext cx="2551543" cy="1938992"/>
          </a:xfrm>
          <a:prstGeom prst="rect">
            <a:avLst/>
          </a:prstGeom>
          <a:noFill/>
        </p:spPr>
        <p:txBody>
          <a:bodyPr wrap="square" rtlCol="0">
            <a:spAutoFit/>
          </a:bodyPr>
          <a:lstStyle/>
          <a:p>
            <a:r>
              <a:rPr lang="en-CA" sz="2000" dirty="0"/>
              <a:t>Technology sharing even now is becoming the norm, with cloud services and integration suites all online.</a:t>
            </a:r>
            <a:endParaRPr lang="en-US" sz="2000" dirty="0">
              <a:solidFill>
                <a:srgbClr val="0070C0"/>
              </a:solidFill>
              <a:latin typeface="+mj-lt"/>
              <a:ea typeface="Roboto Cn" pitchFamily="2" charset="0"/>
              <a:cs typeface="Open Sans" pitchFamily="34" charset="0"/>
            </a:endParaRPr>
          </a:p>
        </p:txBody>
      </p:sp>
      <p:sp>
        <p:nvSpPr>
          <p:cNvPr id="29" name="Freeform 28"/>
          <p:cNvSpPr/>
          <p:nvPr/>
        </p:nvSpPr>
        <p:spPr>
          <a:xfrm>
            <a:off x="5715000" y="609600"/>
            <a:ext cx="970487" cy="1088835"/>
          </a:xfrm>
          <a:custGeom>
            <a:avLst/>
            <a:gdLst>
              <a:gd name="connsiteX0" fmla="*/ 0 w 438150"/>
              <a:gd name="connsiteY0" fmla="*/ 809625 h 809625"/>
              <a:gd name="connsiteX1" fmla="*/ 161925 w 438150"/>
              <a:gd name="connsiteY1" fmla="*/ 371475 h 809625"/>
              <a:gd name="connsiteX2" fmla="*/ 438150 w 438150"/>
              <a:gd name="connsiteY2" fmla="*/ 0 h 809625"/>
            </a:gdLst>
            <a:ahLst/>
            <a:cxnLst>
              <a:cxn ang="0">
                <a:pos x="connsiteX0" y="connsiteY0"/>
              </a:cxn>
              <a:cxn ang="0">
                <a:pos x="connsiteX1" y="connsiteY1"/>
              </a:cxn>
              <a:cxn ang="0">
                <a:pos x="connsiteX2" y="connsiteY2"/>
              </a:cxn>
            </a:cxnLst>
            <a:rect l="l" t="t" r="r" b="b"/>
            <a:pathLst>
              <a:path w="438150" h="809625">
                <a:moveTo>
                  <a:pt x="0" y="809625"/>
                </a:moveTo>
                <a:cubicBezTo>
                  <a:pt x="44450" y="658018"/>
                  <a:pt x="88900" y="506412"/>
                  <a:pt x="161925" y="371475"/>
                </a:cubicBezTo>
                <a:cubicBezTo>
                  <a:pt x="234950" y="236537"/>
                  <a:pt x="336550" y="118268"/>
                  <a:pt x="438150" y="0"/>
                </a:cubicBezTo>
              </a:path>
            </a:pathLst>
          </a:custGeom>
          <a:ln>
            <a:solidFill>
              <a:srgbClr val="00B0F0"/>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TextBox 29"/>
          <p:cNvSpPr txBox="1"/>
          <p:nvPr/>
        </p:nvSpPr>
        <p:spPr>
          <a:xfrm>
            <a:off x="7163926" y="3224366"/>
            <a:ext cx="1615520" cy="400110"/>
          </a:xfrm>
          <a:prstGeom prst="rect">
            <a:avLst/>
          </a:prstGeom>
          <a:solidFill>
            <a:srgbClr val="00B0F0"/>
          </a:solidFill>
        </p:spPr>
        <p:txBody>
          <a:bodyPr wrap="square" rtlCol="0">
            <a:spAutoFit/>
          </a:bodyPr>
          <a:lstStyle/>
          <a:p>
            <a:r>
              <a:rPr lang="en-US" sz="2000" dirty="0">
                <a:solidFill>
                  <a:schemeClr val="bg1"/>
                </a:solidFill>
                <a:latin typeface="+mj-lt"/>
                <a:ea typeface="Roboto Cn" pitchFamily="2" charset="0"/>
                <a:cs typeface="Open Sans" pitchFamily="34" charset="0"/>
              </a:rPr>
              <a:t>INNOVATION</a:t>
            </a:r>
            <a:endParaRPr lang="en-US" sz="1000" dirty="0">
              <a:solidFill>
                <a:schemeClr val="bg1"/>
              </a:solidFill>
              <a:latin typeface="+mj-lt"/>
              <a:ea typeface="Roboto Cn" pitchFamily="2" charset="0"/>
              <a:cs typeface="Open Sans" pitchFamily="34" charset="0"/>
            </a:endParaRPr>
          </a:p>
        </p:txBody>
      </p:sp>
      <p:sp>
        <p:nvSpPr>
          <p:cNvPr id="31" name="TextBox 30"/>
          <p:cNvSpPr txBox="1"/>
          <p:nvPr/>
        </p:nvSpPr>
        <p:spPr>
          <a:xfrm>
            <a:off x="7056683" y="3605366"/>
            <a:ext cx="2057399" cy="2554545"/>
          </a:xfrm>
          <a:prstGeom prst="rect">
            <a:avLst/>
          </a:prstGeom>
          <a:noFill/>
        </p:spPr>
        <p:txBody>
          <a:bodyPr wrap="square" rtlCol="0">
            <a:spAutoFit/>
          </a:bodyPr>
          <a:lstStyle/>
          <a:p>
            <a:r>
              <a:rPr lang="en-CA" sz="2000" dirty="0">
                <a:solidFill>
                  <a:srgbClr val="002060"/>
                </a:solidFill>
              </a:rPr>
              <a:t>With differentiation becoming even more important, innovation will likely company’s largest driver of value.</a:t>
            </a:r>
            <a:endParaRPr lang="en-US" sz="2000" dirty="0">
              <a:solidFill>
                <a:srgbClr val="002060"/>
              </a:solidFill>
              <a:latin typeface="+mj-lt"/>
              <a:ea typeface="Roboto Cn" pitchFamily="2" charset="0"/>
              <a:cs typeface="Open Sans" pitchFamily="34" charset="0"/>
            </a:endParaRPr>
          </a:p>
        </p:txBody>
      </p:sp>
      <p:sp>
        <p:nvSpPr>
          <p:cNvPr id="32" name="Freeform 31"/>
          <p:cNvSpPr/>
          <p:nvPr/>
        </p:nvSpPr>
        <p:spPr>
          <a:xfrm>
            <a:off x="6197635" y="3036570"/>
            <a:ext cx="1096454" cy="174833"/>
          </a:xfrm>
          <a:custGeom>
            <a:avLst/>
            <a:gdLst>
              <a:gd name="connsiteX0" fmla="*/ 0 w 1590675"/>
              <a:gd name="connsiteY0" fmla="*/ 56835 h 218760"/>
              <a:gd name="connsiteX1" fmla="*/ 942975 w 1590675"/>
              <a:gd name="connsiteY1" fmla="*/ 9210 h 218760"/>
              <a:gd name="connsiteX2" fmla="*/ 1590675 w 1590675"/>
              <a:gd name="connsiteY2" fmla="*/ 218760 h 218760"/>
            </a:gdLst>
            <a:ahLst/>
            <a:cxnLst>
              <a:cxn ang="0">
                <a:pos x="connsiteX0" y="connsiteY0"/>
              </a:cxn>
              <a:cxn ang="0">
                <a:pos x="connsiteX1" y="connsiteY1"/>
              </a:cxn>
              <a:cxn ang="0">
                <a:pos x="connsiteX2" y="connsiteY2"/>
              </a:cxn>
            </a:cxnLst>
            <a:rect l="l" t="t" r="r" b="b"/>
            <a:pathLst>
              <a:path w="1590675" h="218760">
                <a:moveTo>
                  <a:pt x="0" y="56835"/>
                </a:moveTo>
                <a:cubicBezTo>
                  <a:pt x="338931" y="19529"/>
                  <a:pt x="677863" y="-17777"/>
                  <a:pt x="942975" y="9210"/>
                </a:cubicBezTo>
                <a:cubicBezTo>
                  <a:pt x="1208087" y="36197"/>
                  <a:pt x="1399381" y="127478"/>
                  <a:pt x="1590675" y="218760"/>
                </a:cubicBezTo>
              </a:path>
            </a:pathLst>
          </a:custGeom>
          <a:ln>
            <a:solidFill>
              <a:srgbClr val="00B0F0"/>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12415401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0">
                                            <p:bg/>
                                          </p:spTgt>
                                        </p:tgtEl>
                                        <p:attrNameLst>
                                          <p:attrName>style.visibility</p:attrName>
                                        </p:attrNameLst>
                                      </p:cBhvr>
                                      <p:to>
                                        <p:strVal val="visible"/>
                                      </p:to>
                                    </p:set>
                                    <p:animEffect transition="in" filter="wipe(up)">
                                      <p:cBhvr>
                                        <p:cTn id="18" dur="500"/>
                                        <p:tgtEl>
                                          <p:spTgt spid="20">
                                            <p:bg/>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wipe(up)">
                                      <p:cBhvr>
                                        <p:cTn id="21" dur="500"/>
                                        <p:tgtEl>
                                          <p:spTgt spid="20">
                                            <p:txEl>
                                              <p:pRg st="0" end="0"/>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up)">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1">
                                            <p:bg/>
                                          </p:spTgt>
                                        </p:tgtEl>
                                        <p:attrNameLst>
                                          <p:attrName>style.visibility</p:attrName>
                                        </p:attrNameLst>
                                      </p:cBhvr>
                                      <p:to>
                                        <p:strVal val="visible"/>
                                      </p:to>
                                    </p:set>
                                    <p:animEffect transition="in" filter="wipe(up)">
                                      <p:cBhvr>
                                        <p:cTn id="32" dur="500"/>
                                        <p:tgtEl>
                                          <p:spTgt spid="21">
                                            <p:bg/>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up)">
                                      <p:cBhvr>
                                        <p:cTn id="35" dur="500"/>
                                        <p:tgtEl>
                                          <p:spTgt spid="21">
                                            <p:txEl>
                                              <p:pRg st="0" end="0"/>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Effect transition="in" filter="wipe(up)">
                                      <p:cBhvr>
                                        <p:cTn id="38" dur="500"/>
                                        <p:tgtEl>
                                          <p:spTgt spid="2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2">
                                            <p:txEl>
                                              <p:pRg st="1" end="1"/>
                                            </p:txEl>
                                          </p:spTgt>
                                        </p:tgtEl>
                                        <p:attrNameLst>
                                          <p:attrName>style.visibility</p:attrName>
                                        </p:attrNameLst>
                                      </p:cBhvr>
                                      <p:to>
                                        <p:strVal val="visible"/>
                                      </p:to>
                                    </p:set>
                                    <p:animEffect transition="in" filter="wipe(up)">
                                      <p:cBhvr>
                                        <p:cTn id="43" dur="500"/>
                                        <p:tgtEl>
                                          <p:spTgt spid="22">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linds(horizontal)">
                                      <p:cBhvr>
                                        <p:cTn id="48" dur="500"/>
                                        <p:tgtEl>
                                          <p:spTgt spid="26"/>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4">
                                            <p:bg/>
                                          </p:spTgt>
                                        </p:tgtEl>
                                        <p:attrNameLst>
                                          <p:attrName>style.visibility</p:attrName>
                                        </p:attrNameLst>
                                      </p:cBhvr>
                                      <p:to>
                                        <p:strVal val="visible"/>
                                      </p:to>
                                    </p:set>
                                    <p:animEffect transition="in" filter="wipe(up)">
                                      <p:cBhvr>
                                        <p:cTn id="51" dur="500"/>
                                        <p:tgtEl>
                                          <p:spTgt spid="24">
                                            <p:bg/>
                                          </p:spTgt>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4">
                                            <p:txEl>
                                              <p:pRg st="0" end="0"/>
                                            </p:txEl>
                                          </p:spTgt>
                                        </p:tgtEl>
                                        <p:attrNameLst>
                                          <p:attrName>style.visibility</p:attrName>
                                        </p:attrNameLst>
                                      </p:cBhvr>
                                      <p:to>
                                        <p:strVal val="visible"/>
                                      </p:to>
                                    </p:set>
                                    <p:animEffect transition="in" filter="wipe(up)">
                                      <p:cBhvr>
                                        <p:cTn id="54" dur="500"/>
                                        <p:tgtEl>
                                          <p:spTgt spid="24">
                                            <p:txEl>
                                              <p:pRg st="0" end="0"/>
                                            </p:txEl>
                                          </p:spTgt>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25">
                                            <p:txEl>
                                              <p:pRg st="0" end="0"/>
                                            </p:txEl>
                                          </p:spTgt>
                                        </p:tgtEl>
                                        <p:attrNameLst>
                                          <p:attrName>style.visibility</p:attrName>
                                        </p:attrNameLst>
                                      </p:cBhvr>
                                      <p:to>
                                        <p:strVal val="visible"/>
                                      </p:to>
                                    </p:set>
                                    <p:animEffect transition="in" filter="wipe(up)">
                                      <p:cBhvr>
                                        <p:cTn id="57" dur="500"/>
                                        <p:tgtEl>
                                          <p:spTgt spid="25">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7">
                                            <p:bg/>
                                          </p:spTgt>
                                        </p:tgtEl>
                                        <p:attrNameLst>
                                          <p:attrName>style.visibility</p:attrName>
                                        </p:attrNameLst>
                                      </p:cBhvr>
                                      <p:to>
                                        <p:strVal val="visible"/>
                                      </p:to>
                                    </p:set>
                                    <p:animEffect transition="in" filter="wipe(up)">
                                      <p:cBhvr>
                                        <p:cTn id="65" dur="500"/>
                                        <p:tgtEl>
                                          <p:spTgt spid="27">
                                            <p:bg/>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27">
                                            <p:txEl>
                                              <p:pRg st="0" end="0"/>
                                            </p:txEl>
                                          </p:spTgt>
                                        </p:tgtEl>
                                        <p:attrNameLst>
                                          <p:attrName>style.visibility</p:attrName>
                                        </p:attrNameLst>
                                      </p:cBhvr>
                                      <p:to>
                                        <p:strVal val="visible"/>
                                      </p:to>
                                    </p:set>
                                    <p:animEffect transition="in" filter="wipe(up)">
                                      <p:cBhvr>
                                        <p:cTn id="68" dur="500"/>
                                        <p:tgtEl>
                                          <p:spTgt spid="27">
                                            <p:txEl>
                                              <p:pRg st="0" end="0"/>
                                            </p:txEl>
                                          </p:spTgt>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28">
                                            <p:txEl>
                                              <p:pRg st="0" end="0"/>
                                            </p:txEl>
                                          </p:spTgt>
                                        </p:tgtEl>
                                        <p:attrNameLst>
                                          <p:attrName>style.visibility</p:attrName>
                                        </p:attrNameLst>
                                      </p:cBhvr>
                                      <p:to>
                                        <p:strVal val="visible"/>
                                      </p:to>
                                    </p:set>
                                    <p:animEffect transition="in" filter="wipe(up)">
                                      <p:cBhvr>
                                        <p:cTn id="71" dur="500"/>
                                        <p:tgtEl>
                                          <p:spTgt spid="28">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linds(horizontal)">
                                      <p:cBhvr>
                                        <p:cTn id="76" dur="500"/>
                                        <p:tgtEl>
                                          <p:spTgt spid="32"/>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0">
                                            <p:bg/>
                                          </p:spTgt>
                                        </p:tgtEl>
                                        <p:attrNameLst>
                                          <p:attrName>style.visibility</p:attrName>
                                        </p:attrNameLst>
                                      </p:cBhvr>
                                      <p:to>
                                        <p:strVal val="visible"/>
                                      </p:to>
                                    </p:set>
                                    <p:animEffect transition="in" filter="wipe(up)">
                                      <p:cBhvr>
                                        <p:cTn id="79" dur="500"/>
                                        <p:tgtEl>
                                          <p:spTgt spid="30">
                                            <p:bg/>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xEl>
                                              <p:pRg st="0" end="0"/>
                                            </p:txEl>
                                          </p:spTgt>
                                        </p:tgtEl>
                                        <p:attrNameLst>
                                          <p:attrName>style.visibility</p:attrName>
                                        </p:attrNameLst>
                                      </p:cBhvr>
                                      <p:to>
                                        <p:strVal val="visible"/>
                                      </p:to>
                                    </p:set>
                                    <p:animEffect transition="in" filter="wipe(up)">
                                      <p:cBhvr>
                                        <p:cTn id="82" dur="500"/>
                                        <p:tgtEl>
                                          <p:spTgt spid="30">
                                            <p:txEl>
                                              <p:pRg st="0" end="0"/>
                                            </p:txEl>
                                          </p:spTgt>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31">
                                            <p:txEl>
                                              <p:pRg st="0" end="0"/>
                                            </p:txEl>
                                          </p:spTgt>
                                        </p:tgtEl>
                                        <p:attrNameLst>
                                          <p:attrName>style.visibility</p:attrName>
                                        </p:attrNameLst>
                                      </p:cBhvr>
                                      <p:to>
                                        <p:strVal val="visible"/>
                                      </p:to>
                                    </p:set>
                                    <p:animEffect transition="in" filter="wipe(up)">
                                      <p:cBhvr>
                                        <p:cTn id="8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6" grpId="0"/>
      <p:bldP spid="18" grpId="0" animBg="1"/>
      <p:bldP spid="19" grpId="0" build="p"/>
      <p:bldP spid="20" grpId="0" uiExpand="1" build="p" animBg="1"/>
      <p:bldP spid="21" grpId="0" uiExpand="1" build="p" animBg="1"/>
      <p:bldP spid="22" grpId="0" build="p"/>
      <p:bldP spid="23" grpId="0" animBg="1"/>
      <p:bldP spid="24" grpId="0" uiExpand="1" build="p" animBg="1"/>
      <p:bldP spid="25" grpId="0" build="p"/>
      <p:bldP spid="26" grpId="0" animBg="1"/>
      <p:bldP spid="27" grpId="0" uiExpand="1" build="p" animBg="1"/>
      <p:bldP spid="28" grpId="0" build="p"/>
      <p:bldP spid="29" grpId="0" animBg="1"/>
      <p:bldP spid="30" grpId="0" uiExpand="1" build="p" animBg="1"/>
      <p:bldP spid="31" grpId="0" build="p"/>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C3C7FE-407C-A74D-BF74-B69025861CF9}"/>
              </a:ext>
            </a:extLst>
          </p:cNvPr>
          <p:cNvPicPr>
            <a:picLocks noChangeAspect="1"/>
          </p:cNvPicPr>
          <p:nvPr/>
        </p:nvPicPr>
        <p:blipFill>
          <a:blip r:embed="rId3"/>
          <a:stretch>
            <a:fillRect/>
          </a:stretch>
        </p:blipFill>
        <p:spPr>
          <a:xfrm>
            <a:off x="152400" y="0"/>
            <a:ext cx="8868845" cy="4168044"/>
          </a:xfrm>
          <a:prstGeom prst="rect">
            <a:avLst/>
          </a:prstGeom>
        </p:spPr>
      </p:pic>
      <p:sp>
        <p:nvSpPr>
          <p:cNvPr id="4" name="Rectangle 3" hidden="1"/>
          <p:cNvSpPr/>
          <p:nvPr/>
        </p:nvSpPr>
        <p:spPr>
          <a:xfrm>
            <a:off x="0" y="0"/>
            <a:ext cx="9144000" cy="6858000"/>
          </a:xfrm>
          <a:prstGeom prst="rect">
            <a:avLst/>
          </a:prstGeom>
          <a:solidFill>
            <a:srgbClr val="E9E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3361524" y="392150"/>
            <a:ext cx="4868076" cy="769441"/>
          </a:xfrm>
          <a:prstGeom prst="rect">
            <a:avLst/>
          </a:prstGeom>
          <a:noFill/>
        </p:spPr>
        <p:txBody>
          <a:bodyPr wrap="square" rtlCol="0">
            <a:spAutoFit/>
          </a:bodyPr>
          <a:lstStyle/>
          <a:p>
            <a:r>
              <a:rPr lang="en-US" sz="4400" dirty="0">
                <a:solidFill>
                  <a:schemeClr val="accent3">
                    <a:lumMod val="50000"/>
                  </a:schemeClr>
                </a:solidFill>
                <a:latin typeface="Quicksand Light" pitchFamily="18" charset="0"/>
                <a:ea typeface="Roboto Cn" pitchFamily="2" charset="0"/>
                <a:cs typeface="Open Sans Extrabold" pitchFamily="34" charset="0"/>
              </a:rPr>
              <a:t>Eco-System</a:t>
            </a:r>
            <a:endParaRPr lang="en-US" sz="4400" dirty="0">
              <a:solidFill>
                <a:schemeClr val="accent3">
                  <a:lumMod val="50000"/>
                </a:schemeClr>
              </a:solidFill>
              <a:latin typeface="Quicksand Light" pitchFamily="18" charset="0"/>
              <a:ea typeface="Roboto Cn" pitchFamily="2" charset="0"/>
              <a:cs typeface="Open Sans" pitchFamily="34" charset="0"/>
            </a:endParaRPr>
          </a:p>
        </p:txBody>
      </p:sp>
      <p:sp>
        <p:nvSpPr>
          <p:cNvPr id="16" name="TextBox 15"/>
          <p:cNvSpPr txBox="1"/>
          <p:nvPr/>
        </p:nvSpPr>
        <p:spPr>
          <a:xfrm>
            <a:off x="3429000" y="-143758"/>
            <a:ext cx="3886200" cy="769441"/>
          </a:xfrm>
          <a:prstGeom prst="rect">
            <a:avLst/>
          </a:prstGeom>
          <a:noFill/>
        </p:spPr>
        <p:txBody>
          <a:bodyPr wrap="square" rtlCol="0">
            <a:spAutoFit/>
          </a:bodyPr>
          <a:lstStyle/>
          <a:p>
            <a:r>
              <a:rPr lang="en-US" sz="4400" dirty="0">
                <a:solidFill>
                  <a:srgbClr val="00B0F0"/>
                </a:solidFill>
                <a:latin typeface="Quicksand Light" pitchFamily="18" charset="0"/>
                <a:ea typeface="Roboto Cn" pitchFamily="2" charset="0"/>
                <a:cs typeface="Open Sans Extrabold" pitchFamily="34" charset="0"/>
              </a:rPr>
              <a:t>SMART </a:t>
            </a:r>
            <a:r>
              <a:rPr lang="en-US" sz="4400" dirty="0">
                <a:solidFill>
                  <a:schemeClr val="tx1">
                    <a:lumMod val="50000"/>
                    <a:lumOff val="50000"/>
                  </a:schemeClr>
                </a:solidFill>
                <a:latin typeface="Quicksand Light" pitchFamily="18" charset="0"/>
                <a:ea typeface="Roboto Cn" pitchFamily="2" charset="0"/>
                <a:cs typeface="Open Sans Extrabold" pitchFamily="34" charset="0"/>
              </a:rPr>
              <a:t>CITY</a:t>
            </a:r>
            <a:endParaRPr lang="en-US" sz="4400" dirty="0">
              <a:solidFill>
                <a:schemeClr val="tx1">
                  <a:lumMod val="50000"/>
                  <a:lumOff val="50000"/>
                </a:schemeClr>
              </a:solidFill>
              <a:latin typeface="Quicksand Light" pitchFamily="18" charset="0"/>
              <a:ea typeface="Roboto Cn" pitchFamily="2" charset="0"/>
              <a:cs typeface="Open Sans" pitchFamily="34" charset="0"/>
            </a:endParaRPr>
          </a:p>
        </p:txBody>
      </p:sp>
      <p:sp>
        <p:nvSpPr>
          <p:cNvPr id="10" name="TextBox 9">
            <a:extLst>
              <a:ext uri="{FF2B5EF4-FFF2-40B4-BE49-F238E27FC236}">
                <a16:creationId xmlns:a16="http://schemas.microsoft.com/office/drawing/2014/main" xmlns="" id="{10BC82DB-AECF-C344-BB7E-FCF087080A4E}"/>
              </a:ext>
            </a:extLst>
          </p:cNvPr>
          <p:cNvSpPr txBox="1"/>
          <p:nvPr/>
        </p:nvSpPr>
        <p:spPr>
          <a:xfrm>
            <a:off x="1260143" y="4495800"/>
            <a:ext cx="7502857" cy="2246769"/>
          </a:xfrm>
          <a:prstGeom prst="rect">
            <a:avLst/>
          </a:prstGeom>
          <a:noFill/>
        </p:spPr>
        <p:txBody>
          <a:bodyPr wrap="square" rtlCol="0">
            <a:spAutoFit/>
          </a:bodyPr>
          <a:lstStyle/>
          <a:p>
            <a:r>
              <a:rPr lang="en-CA" sz="2000" dirty="0">
                <a:solidFill>
                  <a:schemeClr val="tx2">
                    <a:lumMod val="75000"/>
                  </a:schemeClr>
                </a:solidFill>
              </a:rPr>
              <a:t>Rapid development of digital technologies needs to be leveraged to create, capture, and deliver values for the entire ecosystem. </a:t>
            </a:r>
          </a:p>
          <a:p>
            <a:endParaRPr lang="en-CA" sz="2000" dirty="0">
              <a:solidFill>
                <a:srgbClr val="002060"/>
              </a:solidFill>
            </a:endParaRPr>
          </a:p>
          <a:p>
            <a:r>
              <a:rPr lang="en-CA" sz="2000" dirty="0">
                <a:solidFill>
                  <a:schemeClr val="tx2">
                    <a:lumMod val="60000"/>
                    <a:lumOff val="40000"/>
                  </a:schemeClr>
                </a:solidFill>
              </a:rPr>
              <a:t>The </a:t>
            </a:r>
            <a:r>
              <a:rPr lang="en-CA" sz="2000" dirty="0">
                <a:solidFill>
                  <a:srgbClr val="7EC234"/>
                </a:solidFill>
              </a:rPr>
              <a:t>technology</a:t>
            </a:r>
            <a:r>
              <a:rPr lang="en-CA" sz="2000" dirty="0">
                <a:solidFill>
                  <a:schemeClr val="tx2">
                    <a:lumMod val="60000"/>
                    <a:lumOff val="40000"/>
                  </a:schemeClr>
                </a:solidFill>
              </a:rPr>
              <a:t>, </a:t>
            </a:r>
            <a:r>
              <a:rPr lang="en-CA" sz="2000" dirty="0">
                <a:solidFill>
                  <a:schemeClr val="accent3">
                    <a:lumMod val="50000"/>
                  </a:schemeClr>
                </a:solidFill>
              </a:rPr>
              <a:t>human</a:t>
            </a:r>
            <a:r>
              <a:rPr lang="en-CA" sz="2000" dirty="0">
                <a:solidFill>
                  <a:schemeClr val="tx2">
                    <a:lumMod val="60000"/>
                    <a:lumOff val="40000"/>
                  </a:schemeClr>
                </a:solidFill>
              </a:rPr>
              <a:t>, and </a:t>
            </a:r>
            <a:r>
              <a:rPr lang="en-CA" sz="2000" dirty="0">
                <a:solidFill>
                  <a:schemeClr val="tx2"/>
                </a:solidFill>
              </a:rPr>
              <a:t>institutional</a:t>
            </a:r>
            <a:r>
              <a:rPr lang="en-CA" sz="2000" dirty="0">
                <a:solidFill>
                  <a:schemeClr val="tx2">
                    <a:lumMod val="60000"/>
                    <a:lumOff val="40000"/>
                  </a:schemeClr>
                </a:solidFill>
              </a:rPr>
              <a:t> facets of smart ecosystems need to be aligned to improve quality of life, solve critical problems, and offer value to everyone (not just the rich, certain industries, or groups of companies). </a:t>
            </a:r>
            <a:endParaRPr lang="en-US" dirty="0">
              <a:solidFill>
                <a:schemeClr val="tx2">
                  <a:lumMod val="60000"/>
                  <a:lumOff val="40000"/>
                </a:schemeClr>
              </a:solidFill>
              <a:ea typeface="Roboto Cn" pitchFamily="2" charset="0"/>
              <a:cs typeface="Open Sans" pitchFamily="34" charset="0"/>
            </a:endParaRPr>
          </a:p>
        </p:txBody>
      </p:sp>
      <p:grpSp>
        <p:nvGrpSpPr>
          <p:cNvPr id="11" name="Group 10">
            <a:extLst>
              <a:ext uri="{FF2B5EF4-FFF2-40B4-BE49-F238E27FC236}">
                <a16:creationId xmlns:a16="http://schemas.microsoft.com/office/drawing/2014/main" xmlns="" id="{9AE49C98-1082-E941-8F7D-5119167E50AB}"/>
              </a:ext>
            </a:extLst>
          </p:cNvPr>
          <p:cNvGrpSpPr/>
          <p:nvPr/>
        </p:nvGrpSpPr>
        <p:grpSpPr>
          <a:xfrm>
            <a:off x="762000" y="3810000"/>
            <a:ext cx="142845" cy="1905000"/>
            <a:chOff x="5819774" y="1365260"/>
            <a:chExt cx="142845" cy="1782649"/>
          </a:xfrm>
        </p:grpSpPr>
        <p:sp>
          <p:nvSpPr>
            <p:cNvPr id="12" name="Rectangle 11">
              <a:extLst>
                <a:ext uri="{FF2B5EF4-FFF2-40B4-BE49-F238E27FC236}">
                  <a16:creationId xmlns:a16="http://schemas.microsoft.com/office/drawing/2014/main" xmlns="" id="{B32E0AE0-9DAA-4449-923E-33B59804D8F3}"/>
                </a:ext>
              </a:extLst>
            </p:cNvPr>
            <p:cNvSpPr/>
            <p:nvPr/>
          </p:nvSpPr>
          <p:spPr>
            <a:xfrm>
              <a:off x="5819774" y="1365260"/>
              <a:ext cx="142845" cy="1428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3" name="Rectangle 12">
              <a:extLst>
                <a:ext uri="{FF2B5EF4-FFF2-40B4-BE49-F238E27FC236}">
                  <a16:creationId xmlns:a16="http://schemas.microsoft.com/office/drawing/2014/main" xmlns="" id="{18A7020C-E474-1F4D-97A8-7B15F16688C3}"/>
                </a:ext>
              </a:extLst>
            </p:cNvPr>
            <p:cNvSpPr/>
            <p:nvPr/>
          </p:nvSpPr>
          <p:spPr>
            <a:xfrm>
              <a:off x="5819774" y="2149626"/>
              <a:ext cx="142845" cy="1428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Rectangle 13">
              <a:extLst>
                <a:ext uri="{FF2B5EF4-FFF2-40B4-BE49-F238E27FC236}">
                  <a16:creationId xmlns:a16="http://schemas.microsoft.com/office/drawing/2014/main" xmlns="" id="{8A5B5F48-2D1F-0049-85F0-AEFBCA4427F4}"/>
                </a:ext>
              </a:extLst>
            </p:cNvPr>
            <p:cNvSpPr/>
            <p:nvPr/>
          </p:nvSpPr>
          <p:spPr>
            <a:xfrm>
              <a:off x="5819774" y="3005064"/>
              <a:ext cx="142845" cy="1428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spTree>
    <p:extLst>
      <p:ext uri="{BB962C8B-B14F-4D97-AF65-F5344CB8AC3E}">
        <p14:creationId xmlns:p14="http://schemas.microsoft.com/office/powerpoint/2010/main" val="76394350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4011351-F28F-9045-B8ED-32D424E50609}"/>
              </a:ext>
            </a:extLst>
          </p:cNvPr>
          <p:cNvPicPr>
            <a:picLocks noChangeAspect="1"/>
          </p:cNvPicPr>
          <p:nvPr/>
        </p:nvPicPr>
        <p:blipFill>
          <a:blip r:embed="rId3"/>
          <a:stretch>
            <a:fillRect/>
          </a:stretch>
        </p:blipFill>
        <p:spPr>
          <a:xfrm>
            <a:off x="355022" y="0"/>
            <a:ext cx="8433955" cy="6858000"/>
          </a:xfrm>
          <a:prstGeom prst="rect">
            <a:avLst/>
          </a:prstGeom>
        </p:spPr>
      </p:pic>
      <p:pic>
        <p:nvPicPr>
          <p:cNvPr id="7" name="Picture 6">
            <a:extLst>
              <a:ext uri="{FF2B5EF4-FFF2-40B4-BE49-F238E27FC236}">
                <a16:creationId xmlns:a16="http://schemas.microsoft.com/office/drawing/2014/main" xmlns="" id="{FDA92CA4-B6E8-7A4D-9DF0-6CFCE97BBF65}"/>
              </a:ext>
            </a:extLst>
          </p:cNvPr>
          <p:cNvPicPr>
            <a:picLocks noChangeAspect="1"/>
          </p:cNvPicPr>
          <p:nvPr/>
        </p:nvPicPr>
        <p:blipFill rotWithShape="1">
          <a:blip r:embed="rId4"/>
          <a:srcRect t="14524" b="6698"/>
          <a:stretch/>
        </p:blipFill>
        <p:spPr>
          <a:xfrm>
            <a:off x="177800" y="5486400"/>
            <a:ext cx="1417997" cy="1346200"/>
          </a:xfrm>
          <a:prstGeom prst="rect">
            <a:avLst/>
          </a:prstGeom>
        </p:spPr>
      </p:pic>
    </p:spTree>
    <p:extLst>
      <p:ext uri="{BB962C8B-B14F-4D97-AF65-F5344CB8AC3E}">
        <p14:creationId xmlns:p14="http://schemas.microsoft.com/office/powerpoint/2010/main" val="3200116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AB5C849-B1F5-654C-9D76-07CE12A7F1F0}"/>
              </a:ext>
            </a:extLst>
          </p:cNvPr>
          <p:cNvPicPr>
            <a:picLocks noChangeAspect="1"/>
          </p:cNvPicPr>
          <p:nvPr/>
        </p:nvPicPr>
        <p:blipFill>
          <a:blip r:embed="rId3"/>
          <a:stretch>
            <a:fillRect/>
          </a:stretch>
        </p:blipFill>
        <p:spPr>
          <a:xfrm>
            <a:off x="4148340" y="0"/>
            <a:ext cx="4995660" cy="6858000"/>
          </a:xfrm>
          <a:prstGeom prst="rect">
            <a:avLst/>
          </a:prstGeom>
        </p:spPr>
      </p:pic>
      <p:sp>
        <p:nvSpPr>
          <p:cNvPr id="4" name="Rectangle 3" hidden="1"/>
          <p:cNvSpPr/>
          <p:nvPr/>
        </p:nvSpPr>
        <p:spPr>
          <a:xfrm>
            <a:off x="0" y="0"/>
            <a:ext cx="9144000" cy="6858000"/>
          </a:xfrm>
          <a:prstGeom prst="rect">
            <a:avLst/>
          </a:prstGeom>
          <a:solidFill>
            <a:srgbClr val="E9E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431468" y="609600"/>
            <a:ext cx="3835732" cy="769441"/>
          </a:xfrm>
          <a:prstGeom prst="rect">
            <a:avLst/>
          </a:prstGeom>
          <a:noFill/>
        </p:spPr>
        <p:txBody>
          <a:bodyPr wrap="square" rtlCol="0">
            <a:spAutoFit/>
          </a:bodyPr>
          <a:lstStyle/>
          <a:p>
            <a:r>
              <a:rPr lang="en-US" sz="4400" dirty="0">
                <a:solidFill>
                  <a:schemeClr val="accent3">
                    <a:lumMod val="50000"/>
                  </a:schemeClr>
                </a:solidFill>
                <a:latin typeface="Quicksand Light" pitchFamily="18" charset="0"/>
                <a:ea typeface="Roboto Cn" pitchFamily="2" charset="0"/>
                <a:cs typeface="Open Sans Extrabold" pitchFamily="34" charset="0"/>
              </a:rPr>
              <a:t>Eco-System</a:t>
            </a:r>
            <a:endParaRPr lang="en-US" sz="4400" dirty="0">
              <a:solidFill>
                <a:schemeClr val="accent3">
                  <a:lumMod val="50000"/>
                </a:schemeClr>
              </a:solidFill>
              <a:latin typeface="Quicksand Light" pitchFamily="18" charset="0"/>
              <a:ea typeface="Roboto Cn" pitchFamily="2" charset="0"/>
              <a:cs typeface="Open Sans" pitchFamily="34" charset="0"/>
            </a:endParaRPr>
          </a:p>
        </p:txBody>
      </p:sp>
      <p:sp>
        <p:nvSpPr>
          <p:cNvPr id="16" name="TextBox 15"/>
          <p:cNvSpPr txBox="1"/>
          <p:nvPr/>
        </p:nvSpPr>
        <p:spPr>
          <a:xfrm>
            <a:off x="431468" y="120135"/>
            <a:ext cx="4445332" cy="769441"/>
          </a:xfrm>
          <a:prstGeom prst="rect">
            <a:avLst/>
          </a:prstGeom>
          <a:noFill/>
        </p:spPr>
        <p:txBody>
          <a:bodyPr wrap="square" rtlCol="0">
            <a:spAutoFit/>
          </a:bodyPr>
          <a:lstStyle/>
          <a:p>
            <a:r>
              <a:rPr lang="en-US" sz="4400" dirty="0">
                <a:solidFill>
                  <a:srgbClr val="00B0F0"/>
                </a:solidFill>
                <a:latin typeface="Quicksand Light" pitchFamily="18" charset="0"/>
                <a:ea typeface="Roboto Cn" pitchFamily="2" charset="0"/>
                <a:cs typeface="Open Sans Extrabold" pitchFamily="34" charset="0"/>
              </a:rPr>
              <a:t>SMART </a:t>
            </a:r>
            <a:r>
              <a:rPr lang="en-US" sz="4400" dirty="0">
                <a:solidFill>
                  <a:schemeClr val="tx1">
                    <a:lumMod val="50000"/>
                    <a:lumOff val="50000"/>
                  </a:schemeClr>
                </a:solidFill>
                <a:latin typeface="Quicksand Light" pitchFamily="18" charset="0"/>
                <a:ea typeface="Roboto Cn" pitchFamily="2" charset="0"/>
                <a:cs typeface="Open Sans Extrabold" pitchFamily="34" charset="0"/>
              </a:rPr>
              <a:t>CITY</a:t>
            </a:r>
            <a:endParaRPr lang="en-US" sz="4400" dirty="0">
              <a:solidFill>
                <a:schemeClr val="tx1">
                  <a:lumMod val="50000"/>
                  <a:lumOff val="50000"/>
                </a:schemeClr>
              </a:solidFill>
              <a:latin typeface="Quicksand Light" pitchFamily="18" charset="0"/>
              <a:ea typeface="Roboto Cn" pitchFamily="2" charset="0"/>
              <a:cs typeface="Open Sans" pitchFamily="34" charset="0"/>
            </a:endParaRPr>
          </a:p>
        </p:txBody>
      </p:sp>
      <p:sp>
        <p:nvSpPr>
          <p:cNvPr id="10" name="TextBox 9">
            <a:extLst>
              <a:ext uri="{FF2B5EF4-FFF2-40B4-BE49-F238E27FC236}">
                <a16:creationId xmlns:a16="http://schemas.microsoft.com/office/drawing/2014/main" xmlns="" id="{10BC82DB-AECF-C344-BB7E-FCF087080A4E}"/>
              </a:ext>
            </a:extLst>
          </p:cNvPr>
          <p:cNvSpPr txBox="1"/>
          <p:nvPr/>
        </p:nvSpPr>
        <p:spPr>
          <a:xfrm>
            <a:off x="685800" y="1600200"/>
            <a:ext cx="3657600" cy="5293757"/>
          </a:xfrm>
          <a:prstGeom prst="rect">
            <a:avLst/>
          </a:prstGeom>
          <a:noFill/>
        </p:spPr>
        <p:txBody>
          <a:bodyPr wrap="square" rtlCol="0">
            <a:spAutoFit/>
          </a:bodyPr>
          <a:lstStyle/>
          <a:p>
            <a:r>
              <a:rPr lang="en-CA" sz="2000" dirty="0">
                <a:solidFill>
                  <a:srgbClr val="002060"/>
                </a:solidFill>
              </a:rPr>
              <a:t>Automation will be vital to the operations of a smart city. </a:t>
            </a:r>
          </a:p>
          <a:p>
            <a:endParaRPr lang="en-CA" sz="2000" dirty="0">
              <a:solidFill>
                <a:srgbClr val="002060"/>
              </a:solidFill>
            </a:endParaRPr>
          </a:p>
          <a:p>
            <a:r>
              <a:rPr lang="en-CA" sz="2000" dirty="0">
                <a:solidFill>
                  <a:srgbClr val="0070C0"/>
                </a:solidFill>
              </a:rPr>
              <a:t>An important motivation for creating a smart city is to minimize the time people spend doing things which they do not enjoy. </a:t>
            </a:r>
          </a:p>
          <a:p>
            <a:endParaRPr lang="en-CA" dirty="0">
              <a:solidFill>
                <a:srgbClr val="002060"/>
              </a:solidFill>
              <a:ea typeface="Roboto Cn" pitchFamily="2" charset="0"/>
              <a:cs typeface="Open Sans" pitchFamily="34" charset="0"/>
            </a:endParaRPr>
          </a:p>
          <a:p>
            <a:r>
              <a:rPr lang="en-CA" sz="2000" dirty="0">
                <a:solidFill>
                  <a:srgbClr val="00B0F0"/>
                </a:solidFill>
              </a:rPr>
              <a:t>i.e. A smart city with cameras can delegate this monitoring responsibility to artificial intelligence, which is extremely reliable at simple tasks such as monitoring if any activity is taking place in a room or area it should not be. </a:t>
            </a:r>
            <a:endParaRPr lang="en-US" dirty="0">
              <a:solidFill>
                <a:srgbClr val="00B0F0"/>
              </a:solidFill>
              <a:ea typeface="Roboto Cn" pitchFamily="2" charset="0"/>
              <a:cs typeface="Open Sans" pitchFamily="34" charset="0"/>
            </a:endParaRPr>
          </a:p>
        </p:txBody>
      </p:sp>
      <p:grpSp>
        <p:nvGrpSpPr>
          <p:cNvPr id="11" name="Group 10">
            <a:extLst>
              <a:ext uri="{FF2B5EF4-FFF2-40B4-BE49-F238E27FC236}">
                <a16:creationId xmlns:a16="http://schemas.microsoft.com/office/drawing/2014/main" xmlns="" id="{9AE49C98-1082-E941-8F7D-5119167E50AB}"/>
              </a:ext>
            </a:extLst>
          </p:cNvPr>
          <p:cNvGrpSpPr/>
          <p:nvPr/>
        </p:nvGrpSpPr>
        <p:grpSpPr>
          <a:xfrm>
            <a:off x="381000" y="1752351"/>
            <a:ext cx="155851" cy="3886449"/>
            <a:chOff x="5819774" y="390745"/>
            <a:chExt cx="142845" cy="3636836"/>
          </a:xfrm>
        </p:grpSpPr>
        <p:sp>
          <p:nvSpPr>
            <p:cNvPr id="12" name="Rectangle 11">
              <a:extLst>
                <a:ext uri="{FF2B5EF4-FFF2-40B4-BE49-F238E27FC236}">
                  <a16:creationId xmlns:a16="http://schemas.microsoft.com/office/drawing/2014/main" xmlns="" id="{B32E0AE0-9DAA-4449-923E-33B59804D8F3}"/>
                </a:ext>
              </a:extLst>
            </p:cNvPr>
            <p:cNvSpPr/>
            <p:nvPr/>
          </p:nvSpPr>
          <p:spPr>
            <a:xfrm>
              <a:off x="5819774" y="390745"/>
              <a:ext cx="142845" cy="1428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3" name="Rectangle 12">
              <a:extLst>
                <a:ext uri="{FF2B5EF4-FFF2-40B4-BE49-F238E27FC236}">
                  <a16:creationId xmlns:a16="http://schemas.microsoft.com/office/drawing/2014/main" xmlns="" id="{18A7020C-E474-1F4D-97A8-7B15F16688C3}"/>
                </a:ext>
              </a:extLst>
            </p:cNvPr>
            <p:cNvSpPr/>
            <p:nvPr/>
          </p:nvSpPr>
          <p:spPr>
            <a:xfrm>
              <a:off x="5819774" y="1246649"/>
              <a:ext cx="142845" cy="1428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Rectangle 13">
              <a:extLst>
                <a:ext uri="{FF2B5EF4-FFF2-40B4-BE49-F238E27FC236}">
                  <a16:creationId xmlns:a16="http://schemas.microsoft.com/office/drawing/2014/main" xmlns="" id="{8A5B5F48-2D1F-0049-85F0-AEFBCA4427F4}"/>
                </a:ext>
              </a:extLst>
            </p:cNvPr>
            <p:cNvSpPr/>
            <p:nvPr/>
          </p:nvSpPr>
          <p:spPr>
            <a:xfrm>
              <a:off x="5819774" y="3029065"/>
              <a:ext cx="142845" cy="1428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5" name="Rectangle 14">
              <a:extLst>
                <a:ext uri="{FF2B5EF4-FFF2-40B4-BE49-F238E27FC236}">
                  <a16:creationId xmlns:a16="http://schemas.microsoft.com/office/drawing/2014/main" xmlns="" id="{737C3B72-AC8B-C947-A6D4-5AC5F47DE09E}"/>
                </a:ext>
              </a:extLst>
            </p:cNvPr>
            <p:cNvSpPr/>
            <p:nvPr/>
          </p:nvSpPr>
          <p:spPr>
            <a:xfrm>
              <a:off x="5819774" y="3884736"/>
              <a:ext cx="142845" cy="142845"/>
            </a:xfrm>
            <a:prstGeom prst="rect">
              <a:avLst/>
            </a:prstGeom>
            <a:solidFill>
              <a:srgbClr val="1FA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spTree>
    <p:extLst>
      <p:ext uri="{BB962C8B-B14F-4D97-AF65-F5344CB8AC3E}">
        <p14:creationId xmlns:p14="http://schemas.microsoft.com/office/powerpoint/2010/main" val="140061457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a:xfrm>
            <a:off x="0" y="0"/>
            <a:ext cx="9144000" cy="6858000"/>
          </a:xfrm>
          <a:prstGeom prst="rect">
            <a:avLst/>
          </a:prstGeom>
          <a:solidFill>
            <a:srgbClr val="E9E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C534E8D0-4159-9749-AAA3-4227CC731569}"/>
              </a:ext>
            </a:extLst>
          </p:cNvPr>
          <p:cNvPicPr>
            <a:picLocks noChangeAspect="1"/>
          </p:cNvPicPr>
          <p:nvPr/>
        </p:nvPicPr>
        <p:blipFill>
          <a:blip r:embed="rId3"/>
          <a:stretch>
            <a:fillRect/>
          </a:stretch>
        </p:blipFill>
        <p:spPr>
          <a:xfrm>
            <a:off x="0" y="0"/>
            <a:ext cx="9144000" cy="5989520"/>
          </a:xfrm>
          <a:prstGeom prst="rect">
            <a:avLst/>
          </a:prstGeom>
        </p:spPr>
      </p:pic>
      <p:pic>
        <p:nvPicPr>
          <p:cNvPr id="8" name="Picture 7">
            <a:extLst>
              <a:ext uri="{FF2B5EF4-FFF2-40B4-BE49-F238E27FC236}">
                <a16:creationId xmlns:a16="http://schemas.microsoft.com/office/drawing/2014/main" xmlns="" id="{6A114ADE-F58C-9C44-B3AB-666066915BBE}"/>
              </a:ext>
            </a:extLst>
          </p:cNvPr>
          <p:cNvPicPr>
            <a:picLocks noChangeAspect="1"/>
          </p:cNvPicPr>
          <p:nvPr/>
        </p:nvPicPr>
        <p:blipFill rotWithShape="1">
          <a:blip r:embed="rId4"/>
          <a:srcRect t="14524" b="6698"/>
          <a:stretch/>
        </p:blipFill>
        <p:spPr>
          <a:xfrm>
            <a:off x="7726003" y="5524500"/>
            <a:ext cx="1417997" cy="1346200"/>
          </a:xfrm>
          <a:prstGeom prst="rect">
            <a:avLst/>
          </a:prstGeom>
        </p:spPr>
      </p:pic>
    </p:spTree>
    <p:extLst>
      <p:ext uri="{BB962C8B-B14F-4D97-AF65-F5344CB8AC3E}">
        <p14:creationId xmlns:p14="http://schemas.microsoft.com/office/powerpoint/2010/main" val="1396152780"/>
      </p:ext>
    </p:extLst>
  </p:cSld>
  <p:clrMapOvr>
    <a:masterClrMapping/>
  </p:clrMapOvr>
  <p:transition xmlns:p14="http://schemas.microsoft.com/office/powerpoint/2010/mai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a:xfrm>
            <a:off x="0" y="0"/>
            <a:ext cx="9144000" cy="6858000"/>
          </a:xfrm>
          <a:prstGeom prst="rect">
            <a:avLst/>
          </a:prstGeom>
          <a:solidFill>
            <a:srgbClr val="E9E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52400" y="0"/>
            <a:ext cx="7467600" cy="769441"/>
          </a:xfrm>
          <a:prstGeom prst="rect">
            <a:avLst/>
          </a:prstGeom>
          <a:noFill/>
        </p:spPr>
        <p:txBody>
          <a:bodyPr wrap="square" rtlCol="0">
            <a:spAutoFit/>
          </a:bodyPr>
          <a:lstStyle/>
          <a:p>
            <a:r>
              <a:rPr lang="en-US" sz="4400" dirty="0">
                <a:solidFill>
                  <a:srgbClr val="00B0F0"/>
                </a:solidFill>
                <a:latin typeface="Quicksand Light" pitchFamily="18" charset="0"/>
                <a:ea typeface="Roboto Cn" pitchFamily="2" charset="0"/>
                <a:cs typeface="Open Sans Extrabold" pitchFamily="34" charset="0"/>
              </a:rPr>
              <a:t>SMART </a:t>
            </a:r>
            <a:r>
              <a:rPr lang="en-US" sz="4400" dirty="0">
                <a:solidFill>
                  <a:schemeClr val="tx1">
                    <a:lumMod val="75000"/>
                    <a:lumOff val="25000"/>
                  </a:schemeClr>
                </a:solidFill>
                <a:latin typeface="Quicksand Light" pitchFamily="18" charset="0"/>
                <a:ea typeface="Roboto Cn" pitchFamily="2" charset="0"/>
                <a:cs typeface="Open Sans Extrabold" pitchFamily="34" charset="0"/>
              </a:rPr>
              <a:t>City Digital </a:t>
            </a:r>
            <a:r>
              <a:rPr lang="en-US" sz="4400" dirty="0">
                <a:solidFill>
                  <a:srgbClr val="00B0F0"/>
                </a:solidFill>
                <a:latin typeface="Quicksand Light" pitchFamily="18" charset="0"/>
                <a:ea typeface="Roboto Cn" pitchFamily="2" charset="0"/>
                <a:cs typeface="Open Sans Extrabold" pitchFamily="34" charset="0"/>
              </a:rPr>
              <a:t>Connectivity</a:t>
            </a:r>
            <a:endParaRPr lang="en-US" sz="4400" dirty="0">
              <a:solidFill>
                <a:srgbClr val="00B0F0"/>
              </a:solidFill>
              <a:latin typeface="Quicksand Light" pitchFamily="18" charset="0"/>
              <a:ea typeface="Roboto Cn" pitchFamily="2" charset="0"/>
              <a:cs typeface="Open Sans" pitchFamily="34" charset="0"/>
            </a:endParaRPr>
          </a:p>
        </p:txBody>
      </p:sp>
      <p:pic>
        <p:nvPicPr>
          <p:cNvPr id="3" name="Picture 2">
            <a:extLst>
              <a:ext uri="{FF2B5EF4-FFF2-40B4-BE49-F238E27FC236}">
                <a16:creationId xmlns:a16="http://schemas.microsoft.com/office/drawing/2014/main" xmlns="" id="{5D62B006-C459-0C41-B43F-1F8C4DFFC5C5}"/>
              </a:ext>
            </a:extLst>
          </p:cNvPr>
          <p:cNvPicPr>
            <a:picLocks noChangeAspect="1"/>
          </p:cNvPicPr>
          <p:nvPr/>
        </p:nvPicPr>
        <p:blipFill>
          <a:blip r:embed="rId3"/>
          <a:stretch>
            <a:fillRect/>
          </a:stretch>
        </p:blipFill>
        <p:spPr>
          <a:xfrm>
            <a:off x="-12700" y="842962"/>
            <a:ext cx="9144000" cy="6015038"/>
          </a:xfrm>
          <a:prstGeom prst="rect">
            <a:avLst/>
          </a:prstGeom>
        </p:spPr>
      </p:pic>
      <p:pic>
        <p:nvPicPr>
          <p:cNvPr id="8" name="Picture 7">
            <a:extLst>
              <a:ext uri="{FF2B5EF4-FFF2-40B4-BE49-F238E27FC236}">
                <a16:creationId xmlns:a16="http://schemas.microsoft.com/office/drawing/2014/main" xmlns="" id="{B56502D7-94FA-1141-AC44-2DE23582ACC4}"/>
              </a:ext>
            </a:extLst>
          </p:cNvPr>
          <p:cNvPicPr>
            <a:picLocks noChangeAspect="1"/>
          </p:cNvPicPr>
          <p:nvPr/>
        </p:nvPicPr>
        <p:blipFill rotWithShape="1">
          <a:blip r:embed="rId4"/>
          <a:srcRect t="14524" b="6698"/>
          <a:stretch/>
        </p:blipFill>
        <p:spPr>
          <a:xfrm>
            <a:off x="7632700" y="0"/>
            <a:ext cx="1417997" cy="1346200"/>
          </a:xfrm>
          <a:prstGeom prst="rect">
            <a:avLst/>
          </a:prstGeom>
        </p:spPr>
      </p:pic>
    </p:spTree>
    <p:extLst>
      <p:ext uri="{BB962C8B-B14F-4D97-AF65-F5344CB8AC3E}">
        <p14:creationId xmlns:p14="http://schemas.microsoft.com/office/powerpoint/2010/main" val="1004755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14953</TotalTime>
  <Words>2045</Words>
  <Application>Microsoft Macintosh PowerPoint</Application>
  <PresentationFormat>Letter Paper (8.5x11 in)</PresentationFormat>
  <Paragraphs>126</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jelly</dc:creator>
  <cp:lastModifiedBy>Musabbir Chowdhury</cp:lastModifiedBy>
  <cp:revision>960</cp:revision>
  <cp:lastPrinted>2019-06-17T15:09:09Z</cp:lastPrinted>
  <dcterms:created xsi:type="dcterms:W3CDTF">2014-06-16T03:07:33Z</dcterms:created>
  <dcterms:modified xsi:type="dcterms:W3CDTF">2019-06-17T15:09:38Z</dcterms:modified>
</cp:coreProperties>
</file>